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9" r:id="rId4"/>
    <p:sldId id="258" r:id="rId5"/>
    <p:sldId id="259" r:id="rId6"/>
    <p:sldId id="290" r:id="rId7"/>
    <p:sldId id="260" r:id="rId8"/>
    <p:sldId id="261" r:id="rId9"/>
    <p:sldId id="262" r:id="rId10"/>
    <p:sldId id="263" r:id="rId11"/>
    <p:sldId id="279" r:id="rId12"/>
    <p:sldId id="264" r:id="rId13"/>
    <p:sldId id="265" r:id="rId14"/>
    <p:sldId id="266" r:id="rId15"/>
    <p:sldId id="267" r:id="rId16"/>
    <p:sldId id="268" r:id="rId17"/>
    <p:sldId id="269" r:id="rId18"/>
    <p:sldId id="278" r:id="rId19"/>
    <p:sldId id="270" r:id="rId20"/>
    <p:sldId id="272" r:id="rId21"/>
    <p:sldId id="273" r:id="rId22"/>
    <p:sldId id="274" r:id="rId23"/>
    <p:sldId id="275" r:id="rId24"/>
    <p:sldId id="276" r:id="rId25"/>
    <p:sldId id="280" r:id="rId26"/>
    <p:sldId id="281" r:id="rId27"/>
    <p:sldId id="291" r:id="rId28"/>
    <p:sldId id="296" r:id="rId29"/>
    <p:sldId id="292" r:id="rId30"/>
    <p:sldId id="293" r:id="rId31"/>
    <p:sldId id="282" r:id="rId32"/>
    <p:sldId id="295" r:id="rId33"/>
    <p:sldId id="283" r:id="rId34"/>
    <p:sldId id="284" r:id="rId35"/>
    <p:sldId id="285" r:id="rId36"/>
    <p:sldId id="286" r:id="rId37"/>
    <p:sldId id="287" r:id="rId38"/>
    <p:sldId id="288" r:id="rId39"/>
    <p:sldId id="319" r:id="rId40"/>
    <p:sldId id="297" r:id="rId41"/>
    <p:sldId id="299" r:id="rId42"/>
    <p:sldId id="300" r:id="rId43"/>
    <p:sldId id="301" r:id="rId44"/>
    <p:sldId id="302" r:id="rId45"/>
    <p:sldId id="310" r:id="rId46"/>
    <p:sldId id="303" r:id="rId47"/>
    <p:sldId id="304" r:id="rId48"/>
    <p:sldId id="305" r:id="rId49"/>
    <p:sldId id="318" r:id="rId50"/>
    <p:sldId id="306" r:id="rId51"/>
    <p:sldId id="307" r:id="rId52"/>
    <p:sldId id="308" r:id="rId53"/>
    <p:sldId id="309" r:id="rId54"/>
    <p:sldId id="311" r:id="rId55"/>
    <p:sldId id="314" r:id="rId56"/>
    <p:sldId id="315" r:id="rId57"/>
    <p:sldId id="316" r:id="rId58"/>
    <p:sldId id="31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2060"/>
                </a:solidFill>
                <a:latin typeface="Times New Roman" pitchFamily="18" charset="0"/>
                <a:cs typeface="Times New Roman" pitchFamily="18" charset="0"/>
              </a:rPr>
              <a:t>CELL TRANSPORT</a:t>
            </a:r>
            <a:endParaRPr lang="en-US" b="1" dirty="0">
              <a:solidFill>
                <a:srgbClr val="00206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b="1" dirty="0" err="1" smtClean="0">
                <a:solidFill>
                  <a:srgbClr val="FFFF00"/>
                </a:solidFill>
                <a:latin typeface="Bell MT" pitchFamily="18" charset="0"/>
              </a:rPr>
              <a:t>Dr.T.S.Asta</a:t>
            </a:r>
            <a:r>
              <a:rPr lang="en-US" b="1" dirty="0" smtClean="0">
                <a:solidFill>
                  <a:srgbClr val="FFFF00"/>
                </a:solidFill>
                <a:latin typeface="Bell MT" pitchFamily="18" charset="0"/>
              </a:rPr>
              <a:t> </a:t>
            </a:r>
            <a:r>
              <a:rPr lang="en-US" b="1" dirty="0" err="1" smtClean="0">
                <a:solidFill>
                  <a:srgbClr val="FFFF00"/>
                </a:solidFill>
                <a:latin typeface="Bell MT" pitchFamily="18" charset="0"/>
              </a:rPr>
              <a:t>Eshwaran</a:t>
            </a:r>
            <a:endParaRPr lang="en-US" b="1" dirty="0" smtClean="0">
              <a:solidFill>
                <a:srgbClr val="FFFF00"/>
              </a:solidFill>
              <a:latin typeface="Bell MT" pitchFamily="18" charset="0"/>
            </a:endParaRPr>
          </a:p>
          <a:p>
            <a:r>
              <a:rPr lang="en-US" b="1" dirty="0" smtClean="0">
                <a:solidFill>
                  <a:srgbClr val="FFFF00"/>
                </a:solidFill>
                <a:latin typeface="Bell MT" pitchFamily="18" charset="0"/>
              </a:rPr>
              <a:t>Dept. of Physiology</a:t>
            </a:r>
          </a:p>
          <a:p>
            <a:r>
              <a:rPr lang="en-US" b="1" dirty="0" smtClean="0">
                <a:solidFill>
                  <a:srgbClr val="FFFF00"/>
                </a:solidFill>
                <a:latin typeface="Bell MT" pitchFamily="18" charset="0"/>
              </a:rPr>
              <a:t>SKHMC, </a:t>
            </a:r>
            <a:r>
              <a:rPr lang="en-US" b="1" dirty="0" err="1" smtClean="0">
                <a:solidFill>
                  <a:srgbClr val="FFFF00"/>
                </a:solidFill>
                <a:latin typeface="Bell MT" pitchFamily="18" charset="0"/>
              </a:rPr>
              <a:t>Kulasekharam</a:t>
            </a:r>
            <a:endParaRPr lang="en-US" b="1" dirty="0">
              <a:solidFill>
                <a:srgbClr val="FFFF00"/>
              </a:solidFill>
              <a:latin typeface="Bell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pPr>
              <a:buNone/>
            </a:pPr>
            <a:r>
              <a:rPr lang="en-US" sz="4200" dirty="0" smtClean="0">
                <a:solidFill>
                  <a:srgbClr val="00B0F0"/>
                </a:solidFill>
                <a:latin typeface="Times New Roman" pitchFamily="18" charset="0"/>
                <a:cs typeface="Times New Roman" pitchFamily="18" charset="0"/>
              </a:rPr>
              <a:t>Facilitated or Carrier-Mediated </a:t>
            </a:r>
            <a:r>
              <a:rPr lang="en-US" sz="3900" dirty="0" smtClean="0">
                <a:solidFill>
                  <a:srgbClr val="00B0F0"/>
                </a:solidFill>
                <a:latin typeface="Times New Roman" pitchFamily="18" charset="0"/>
                <a:cs typeface="Times New Roman" pitchFamily="18" charset="0"/>
              </a:rPr>
              <a:t>Diffusion</a:t>
            </a:r>
          </a:p>
          <a:p>
            <a:pPr algn="just"/>
            <a:r>
              <a:rPr lang="en-US" dirty="0" smtClean="0">
                <a:latin typeface="Times New Roman" pitchFamily="18" charset="0"/>
                <a:cs typeface="Times New Roman" pitchFamily="18" charset="0"/>
              </a:rPr>
              <a:t>Water-soluble substances having larger molecules are transported through the cell membrane with the help of a carrier protein. The substances are transported across the cell membrane faster than the transport by simple diffusion.</a:t>
            </a:r>
          </a:p>
          <a:p>
            <a:r>
              <a:rPr lang="en-US" dirty="0" smtClean="0">
                <a:latin typeface="Times New Roman" pitchFamily="18" charset="0"/>
                <a:cs typeface="Times New Roman" pitchFamily="18" charset="0"/>
              </a:rPr>
              <a:t>Glucose and amino acids are transported by facilitated diffusion. </a:t>
            </a:r>
          </a:p>
          <a:p>
            <a:r>
              <a:rPr lang="en-US" dirty="0" smtClean="0">
                <a:latin typeface="Times New Roman" pitchFamily="18" charset="0"/>
                <a:cs typeface="Times New Roman" pitchFamily="18" charset="0"/>
              </a:rPr>
              <a:t>Molecule of these substances binds with carrier protein. Now, some conformational change occurs in the carrier protein. Due to this change, the molecule reaches the other side of the cell membrane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371600" y="1905000"/>
            <a:ext cx="6172200" cy="4025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algn="ctr">
              <a:buNone/>
            </a:pPr>
            <a:r>
              <a:rPr lang="en-US" sz="3200" b="1" dirty="0" smtClean="0">
                <a:solidFill>
                  <a:srgbClr val="00B0F0"/>
                </a:solidFill>
                <a:latin typeface="Times New Roman" pitchFamily="18" charset="0"/>
                <a:cs typeface="Times New Roman" pitchFamily="18" charset="0"/>
              </a:rPr>
              <a:t>Factors Affecting The Rate Of Diffusion</a:t>
            </a:r>
          </a:p>
          <a:p>
            <a:pPr marL="514350" indent="-514350">
              <a:buAutoNum type="arabicPeriod"/>
            </a:pPr>
            <a:r>
              <a:rPr lang="en-US" sz="3200" dirty="0" smtClean="0">
                <a:solidFill>
                  <a:srgbClr val="C00000"/>
                </a:solidFill>
                <a:latin typeface="Times New Roman" pitchFamily="18" charset="0"/>
                <a:cs typeface="Times New Roman" pitchFamily="18" charset="0"/>
              </a:rPr>
              <a:t>Permeability of the cell membrane</a:t>
            </a:r>
          </a:p>
          <a:p>
            <a:pPr marL="514350" indent="-514350">
              <a:buAutoNum type="arabicPeriod"/>
            </a:pPr>
            <a:r>
              <a:rPr lang="en-US" sz="3200" dirty="0" smtClean="0">
                <a:solidFill>
                  <a:srgbClr val="C00000"/>
                </a:solidFill>
                <a:latin typeface="Times New Roman" pitchFamily="18" charset="0"/>
                <a:cs typeface="Times New Roman" pitchFamily="18" charset="0"/>
              </a:rPr>
              <a:t>Temperature: </a:t>
            </a:r>
            <a:r>
              <a:rPr lang="en-US" sz="3200" dirty="0" smtClean="0">
                <a:latin typeface="Times New Roman" pitchFamily="18" charset="0"/>
                <a:cs typeface="Times New Roman" pitchFamily="18" charset="0"/>
              </a:rPr>
              <a:t>Rate of diffusion is directly proportional to the body temperature. Increase in temperature increases the rate of diffusion. </a:t>
            </a:r>
          </a:p>
          <a:p>
            <a:pPr marL="514350" indent="-514350">
              <a:buAutoNum type="arabicPeriod"/>
            </a:pPr>
            <a:r>
              <a:rPr lang="en-US" sz="3200" dirty="0" smtClean="0">
                <a:solidFill>
                  <a:srgbClr val="C00000"/>
                </a:solidFill>
                <a:latin typeface="Times New Roman" pitchFamily="18" charset="0"/>
                <a:cs typeface="Times New Roman" pitchFamily="18" charset="0"/>
              </a:rPr>
              <a:t>Concentration Gradient or Electrical Gradient of the Substance across the Cell Membrane: </a:t>
            </a:r>
            <a:r>
              <a:rPr lang="en-US" sz="3200" dirty="0" smtClean="0">
                <a:latin typeface="Times New Roman" pitchFamily="18" charset="0"/>
                <a:cs typeface="Times New Roman" pitchFamily="18" charset="0"/>
              </a:rPr>
              <a:t>Rate of diffusion is directly proportional to the concentration gradient or electrical gradient of the diffusing substances across the cell membrane. </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4</a:t>
            </a:r>
            <a:r>
              <a:rPr lang="en-US" sz="3200" dirty="0" smtClean="0">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Solubility of the substance: </a:t>
            </a:r>
            <a:r>
              <a:rPr lang="en-US" sz="3200" dirty="0" smtClean="0">
                <a:latin typeface="Times New Roman" pitchFamily="18" charset="0"/>
                <a:cs typeface="Times New Roman" pitchFamily="18" charset="0"/>
              </a:rPr>
              <a:t>Diffusion rate is directly proportional to the solubility of substances, particularly the lipid-soluble substances. Since oxygen is highly soluble in lipids, it diffuses very rapidly through the lipid layer.</a:t>
            </a:r>
          </a:p>
          <a:p>
            <a:pPr>
              <a:buNone/>
            </a:pPr>
            <a:r>
              <a:rPr lang="en-US" sz="3200" dirty="0" smtClean="0">
                <a:latin typeface="Times New Roman" pitchFamily="18" charset="0"/>
                <a:cs typeface="Times New Roman" pitchFamily="18" charset="0"/>
              </a:rPr>
              <a:t>5. </a:t>
            </a:r>
            <a:r>
              <a:rPr lang="en-US" sz="3200" dirty="0" smtClean="0">
                <a:solidFill>
                  <a:srgbClr val="C00000"/>
                </a:solidFill>
                <a:latin typeface="Times New Roman" pitchFamily="18" charset="0"/>
                <a:cs typeface="Times New Roman" pitchFamily="18" charset="0"/>
              </a:rPr>
              <a:t>Thickness of the cell membrane: </a:t>
            </a:r>
            <a:r>
              <a:rPr lang="en-US" sz="3200" dirty="0" smtClean="0">
                <a:latin typeface="Times New Roman" pitchFamily="18" charset="0"/>
                <a:cs typeface="Times New Roman" pitchFamily="18" charset="0"/>
              </a:rPr>
              <a:t>Rate of diffusion is inversely proportional to the thickness of the cell membrane. If the cell membrane is thick, diffusion of the substances is very slow.</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6. </a:t>
            </a:r>
            <a:r>
              <a:rPr lang="en-US" sz="3200" dirty="0" smtClean="0">
                <a:solidFill>
                  <a:srgbClr val="C00000"/>
                </a:solidFill>
                <a:latin typeface="Times New Roman" pitchFamily="18" charset="0"/>
                <a:cs typeface="Times New Roman" pitchFamily="18" charset="0"/>
              </a:rPr>
              <a:t>Size of the molecules: </a:t>
            </a:r>
            <a:r>
              <a:rPr lang="en-US" sz="3200" dirty="0" smtClean="0">
                <a:latin typeface="Times New Roman" pitchFamily="18" charset="0"/>
                <a:cs typeface="Times New Roman" pitchFamily="18" charset="0"/>
              </a:rPr>
              <a:t>Rate of diffusion is inversely proportional to the size of the molecules. </a:t>
            </a:r>
          </a:p>
          <a:p>
            <a:pPr>
              <a:buNone/>
            </a:pPr>
            <a:r>
              <a:rPr lang="en-US" sz="3200" dirty="0" smtClean="0">
                <a:latin typeface="Times New Roman" pitchFamily="18" charset="0"/>
                <a:cs typeface="Times New Roman" pitchFamily="18" charset="0"/>
              </a:rPr>
              <a:t>7. </a:t>
            </a:r>
            <a:r>
              <a:rPr lang="en-US" sz="3200" dirty="0" smtClean="0">
                <a:solidFill>
                  <a:srgbClr val="C00000"/>
                </a:solidFill>
                <a:latin typeface="Times New Roman" pitchFamily="18" charset="0"/>
                <a:cs typeface="Times New Roman" pitchFamily="18" charset="0"/>
              </a:rPr>
              <a:t>Size of the Ions: </a:t>
            </a:r>
            <a:r>
              <a:rPr lang="en-US" sz="3200" dirty="0" smtClean="0">
                <a:latin typeface="Times New Roman" pitchFamily="18" charset="0"/>
                <a:cs typeface="Times New Roman" pitchFamily="18" charset="0"/>
              </a:rPr>
              <a:t>Generally, rate of diffusion is inversely proportional to the size of the ions.</a:t>
            </a:r>
          </a:p>
          <a:p>
            <a:pPr>
              <a:buNone/>
            </a:pPr>
            <a:r>
              <a:rPr lang="en-US" sz="3200" dirty="0" smtClean="0">
                <a:latin typeface="Times New Roman" pitchFamily="18" charset="0"/>
                <a:cs typeface="Times New Roman" pitchFamily="18" charset="0"/>
              </a:rPr>
              <a:t>8. </a:t>
            </a:r>
            <a:r>
              <a:rPr lang="en-US" sz="3200" dirty="0" smtClean="0">
                <a:solidFill>
                  <a:srgbClr val="C00000"/>
                </a:solidFill>
                <a:latin typeface="Times New Roman" pitchFamily="18" charset="0"/>
                <a:cs typeface="Times New Roman" pitchFamily="18" charset="0"/>
              </a:rPr>
              <a:t>Charge of the Ions: </a:t>
            </a:r>
            <a:r>
              <a:rPr lang="en-US" sz="3200" dirty="0" smtClean="0">
                <a:latin typeface="Times New Roman" pitchFamily="18" charset="0"/>
                <a:cs typeface="Times New Roman" pitchFamily="18" charset="0"/>
              </a:rPr>
              <a:t>Rate of diffusion is inversely proportional to the charge of the ions. Greater the charge of the ions, lesser is the rate of diffusion. For example, diffusion of calcium (Ca++) ions is slower than the sodium (Na+) ions.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Autofit/>
          </a:bodyPr>
          <a:lstStyle/>
          <a:p>
            <a:pPr>
              <a:buNone/>
            </a:pPr>
            <a:r>
              <a:rPr lang="en-US" sz="3200" dirty="0" smtClean="0">
                <a:solidFill>
                  <a:srgbClr val="00B0F0"/>
                </a:solidFill>
                <a:latin typeface="Times New Roman" pitchFamily="18" charset="0"/>
                <a:cs typeface="Times New Roman" pitchFamily="18" charset="0"/>
              </a:rPr>
              <a:t>SPECIAL TYPES OF PASSIVE TRANSPORT</a:t>
            </a:r>
          </a:p>
          <a:p>
            <a:r>
              <a:rPr lang="en-US" sz="3200" dirty="0" smtClean="0">
                <a:latin typeface="Times New Roman" pitchFamily="18" charset="0"/>
                <a:cs typeface="Times New Roman" pitchFamily="18" charset="0"/>
              </a:rPr>
              <a:t>Bulk Flow</a:t>
            </a:r>
          </a:p>
          <a:p>
            <a:r>
              <a:rPr lang="en-US" sz="3200" dirty="0" smtClean="0">
                <a:latin typeface="Times New Roman" pitchFamily="18" charset="0"/>
                <a:cs typeface="Times New Roman" pitchFamily="18" charset="0"/>
              </a:rPr>
              <a:t>Filtration</a:t>
            </a:r>
          </a:p>
          <a:p>
            <a:r>
              <a:rPr lang="en-US" sz="3200" dirty="0" smtClean="0">
                <a:latin typeface="Times New Roman" pitchFamily="18" charset="0"/>
                <a:cs typeface="Times New Roman" pitchFamily="18" charset="0"/>
              </a:rPr>
              <a:t>Osmosis</a:t>
            </a:r>
          </a:p>
          <a:p>
            <a:pPr>
              <a:buNone/>
            </a:pPr>
            <a:r>
              <a:rPr lang="en-US" sz="3200" dirty="0" smtClean="0">
                <a:solidFill>
                  <a:srgbClr val="C00000"/>
                </a:solidFill>
                <a:latin typeface="Times New Roman" pitchFamily="18" charset="0"/>
                <a:cs typeface="Times New Roman" pitchFamily="18" charset="0"/>
              </a:rPr>
              <a:t>BULK FLOW</a:t>
            </a:r>
          </a:p>
          <a:p>
            <a:pPr>
              <a:buNone/>
            </a:pPr>
            <a:r>
              <a:rPr lang="en-US" sz="3200" dirty="0" smtClean="0">
                <a:latin typeface="Times New Roman" pitchFamily="18" charset="0"/>
                <a:cs typeface="Times New Roman" pitchFamily="18" charset="0"/>
              </a:rPr>
              <a:t> 		Movement of large quantity of substances from region of high pressure to the region of low pressure. </a:t>
            </a:r>
          </a:p>
          <a:p>
            <a:pPr>
              <a:buNone/>
            </a:pPr>
            <a:r>
              <a:rPr lang="en-US" sz="3200" dirty="0" smtClean="0">
                <a:latin typeface="Times New Roman" pitchFamily="18" charset="0"/>
                <a:cs typeface="Times New Roman" pitchFamily="18" charset="0"/>
              </a:rPr>
              <a:t>		It is due to pressure gradient of the substance across the cell membrane.</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lnSpcReduction="10000"/>
          </a:bodyPr>
          <a:lstStyle/>
          <a:p>
            <a:pPr algn="just">
              <a:buNone/>
            </a:pPr>
            <a:endParaRPr lang="en-US" sz="3200" dirty="0" smtClean="0">
              <a:solidFill>
                <a:srgbClr val="C00000"/>
              </a:solidFill>
              <a:latin typeface="Times New Roman" pitchFamily="18" charset="0"/>
              <a:cs typeface="Times New Roman" pitchFamily="18" charset="0"/>
            </a:endParaRPr>
          </a:p>
          <a:p>
            <a:pPr algn="just">
              <a:buNone/>
            </a:pPr>
            <a:r>
              <a:rPr lang="en-US" sz="3200" dirty="0" smtClean="0">
                <a:solidFill>
                  <a:srgbClr val="C00000"/>
                </a:solidFill>
                <a:latin typeface="Times New Roman" pitchFamily="18" charset="0"/>
                <a:cs typeface="Times New Roman" pitchFamily="18" charset="0"/>
              </a:rPr>
              <a:t>FILTRATION</a:t>
            </a:r>
          </a:p>
          <a:p>
            <a:pPr algn="just">
              <a:buNone/>
            </a:pPr>
            <a:r>
              <a:rPr lang="en-US" sz="3200" dirty="0" smtClean="0">
                <a:latin typeface="Times New Roman" pitchFamily="18" charset="0"/>
                <a:cs typeface="Times New Roman" pitchFamily="18" charset="0"/>
              </a:rPr>
              <a:t>		Movement of water and solutes from an area of high hydrostatic pressure to an area of low hydrostatic pressure is called filtration. Hydrostatic pressure is developed by the weight of the fluid. </a:t>
            </a:r>
          </a:p>
          <a:p>
            <a:pPr algn="just">
              <a:buNone/>
            </a:pPr>
            <a:r>
              <a:rPr lang="en-US" sz="3200" dirty="0" smtClean="0">
                <a:latin typeface="Times New Roman" pitchFamily="18" charset="0"/>
                <a:cs typeface="Times New Roman" pitchFamily="18" charset="0"/>
              </a:rPr>
              <a:t>		Filtration process is seen at arterial end of the capillaries, where movement of fluid occurs along with dissolved substances from blood into the interstitial fluid.</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516563"/>
          </a:xfrm>
        </p:spPr>
        <p:txBody>
          <a:bodyPr>
            <a:normAutofit/>
          </a:bodyPr>
          <a:lstStyle/>
          <a:p>
            <a:pPr algn="ctr">
              <a:buNone/>
            </a:pPr>
            <a:r>
              <a:rPr lang="en-US" sz="3200" dirty="0" smtClean="0">
                <a:solidFill>
                  <a:srgbClr val="C00000"/>
                </a:solidFill>
                <a:latin typeface="Times New Roman" pitchFamily="18" charset="0"/>
                <a:cs typeface="Times New Roman" pitchFamily="18" charset="0"/>
              </a:rPr>
              <a:t>OSMOSIS</a:t>
            </a:r>
          </a:p>
          <a:p>
            <a:pPr algn="just">
              <a:buNone/>
            </a:pPr>
            <a:r>
              <a:rPr lang="en-US"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It is defined as the movement of water or any other solvent from an area of lower concentration to an area of higher concentration of a solute, through a </a:t>
            </a:r>
            <a:r>
              <a:rPr lang="en-US" sz="3600" dirty="0" err="1" smtClean="0">
                <a:latin typeface="Times New Roman" pitchFamily="18" charset="0"/>
                <a:cs typeface="Times New Roman" pitchFamily="18" charset="0"/>
              </a:rPr>
              <a:t>semipermeable</a:t>
            </a:r>
            <a:r>
              <a:rPr lang="en-US" sz="3600" dirty="0" smtClean="0">
                <a:latin typeface="Times New Roman" pitchFamily="18" charset="0"/>
                <a:cs typeface="Times New Roman" pitchFamily="18" charset="0"/>
              </a:rPr>
              <a:t> Membrane. The </a:t>
            </a:r>
            <a:r>
              <a:rPr lang="en-US" sz="3600" dirty="0" err="1" smtClean="0">
                <a:latin typeface="Times New Roman" pitchFamily="18" charset="0"/>
                <a:cs typeface="Times New Roman" pitchFamily="18" charset="0"/>
              </a:rPr>
              <a:t>semipermeable</a:t>
            </a:r>
            <a:r>
              <a:rPr lang="en-US" sz="3600" dirty="0" smtClean="0">
                <a:latin typeface="Times New Roman" pitchFamily="18" charset="0"/>
                <a:cs typeface="Times New Roman" pitchFamily="18" charset="0"/>
              </a:rPr>
              <a:t> membrane permits the passage of only water or other solvents but not the solutes</a:t>
            </a:r>
            <a:r>
              <a:rPr lang="en-US" sz="3600" dirty="0" smtClean="0"/>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of Osmosis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219325" y="2434431"/>
            <a:ext cx="470535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lgn="ctr">
              <a:buNone/>
            </a:pPr>
            <a:r>
              <a:rPr lang="en-US" sz="3200" b="1" dirty="0" smtClean="0">
                <a:latin typeface="Times New Roman" pitchFamily="18" charset="0"/>
                <a:cs typeface="Times New Roman" pitchFamily="18" charset="0"/>
              </a:rPr>
              <a:t>Osmotic Pressure</a:t>
            </a:r>
          </a:p>
          <a:p>
            <a:pPr algn="just">
              <a:buNone/>
            </a:pPr>
            <a:r>
              <a:rPr lang="en-US" sz="3200" dirty="0" smtClean="0">
                <a:latin typeface="Times New Roman" pitchFamily="18" charset="0"/>
                <a:cs typeface="Times New Roman" pitchFamily="18" charset="0"/>
              </a:rPr>
              <a:t>		Osmotic pressure is the pressure created by the solutes in a fluid. During osmosis, solvent moves from the area of lower concentration to the area of higher concentration, the solutes in the area of higher concentration get dissolved in the solvent. This creates a pressure which is known as osmotic pressure.</a:t>
            </a:r>
          </a:p>
          <a:p>
            <a:pPr algn="just">
              <a:buNone/>
            </a:pPr>
            <a:r>
              <a:rPr lang="en-US" sz="3200" dirty="0" smtClean="0">
                <a:solidFill>
                  <a:srgbClr val="C00000"/>
                </a:solidFill>
                <a:latin typeface="Times New Roman" pitchFamily="18" charset="0"/>
                <a:cs typeface="Times New Roman" pitchFamily="18" charset="0"/>
              </a:rPr>
              <a:t>Types of Osmosis</a:t>
            </a:r>
          </a:p>
          <a:p>
            <a:pPr algn="just">
              <a:buNone/>
            </a:pPr>
            <a:r>
              <a:rPr lang="en-US" sz="3200" dirty="0" smtClean="0">
                <a:latin typeface="Times New Roman" pitchFamily="18" charset="0"/>
                <a:cs typeface="Times New Roman" pitchFamily="18" charset="0"/>
              </a:rPr>
              <a:t>1. Endosmosis:</a:t>
            </a:r>
          </a:p>
          <a:p>
            <a:pPr algn="just">
              <a:buNone/>
            </a:pPr>
            <a:r>
              <a:rPr lang="en-US" sz="3200" dirty="0" smtClean="0">
                <a:latin typeface="Times New Roman" pitchFamily="18" charset="0"/>
                <a:cs typeface="Times New Roman" pitchFamily="18" charset="0"/>
              </a:rPr>
              <a:t>2. </a:t>
            </a:r>
            <a:r>
              <a:rPr lang="en-US" sz="3200" dirty="0" err="1" smtClean="0">
                <a:latin typeface="Times New Roman" pitchFamily="18" charset="0"/>
                <a:cs typeface="Times New Roman" pitchFamily="18" charset="0"/>
              </a:rPr>
              <a:t>Exosmosis</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pPr algn="ctr"/>
            <a:r>
              <a:rPr lang="en-US" dirty="0" smtClean="0">
                <a:latin typeface="Times New Roman" pitchFamily="18" charset="0"/>
                <a:cs typeface="Times New Roman" pitchFamily="18" charset="0"/>
              </a:rPr>
              <a:t>CELL TRANSPORT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876800"/>
          </a:xfrm>
        </p:spPr>
        <p:txBody>
          <a:bodyPr>
            <a:normAutofit/>
          </a:bodyPr>
          <a:lstStyle/>
          <a:p>
            <a:pPr algn="just">
              <a:buNone/>
            </a:pPr>
            <a:r>
              <a:rPr lang="en-US" dirty="0" smtClean="0"/>
              <a:t>		</a:t>
            </a:r>
            <a:r>
              <a:rPr lang="en-US" sz="3200" dirty="0" smtClean="0">
                <a:latin typeface="Times New Roman" pitchFamily="18" charset="0"/>
                <a:cs typeface="Times New Roman" pitchFamily="18" charset="0"/>
              </a:rPr>
              <a:t>All the cells in the body must be supplied with essential substances like nutrients, water, electrolytes, etc. Cells also must get rid of many unwanted substances like waste materials, carbon dioxide, etc. </a:t>
            </a:r>
          </a:p>
          <a:p>
            <a:pPr algn="just">
              <a:buNone/>
            </a:pPr>
            <a:r>
              <a:rPr lang="en-US" sz="3200" dirty="0" smtClean="0">
                <a:latin typeface="Times New Roman" pitchFamily="18" charset="0"/>
                <a:cs typeface="Times New Roman" pitchFamily="18" charset="0"/>
              </a:rPr>
              <a:t>		Cell membrane is well suited for the transport of substances in and out of the cell. </a:t>
            </a:r>
          </a:p>
          <a:p>
            <a:pPr algn="just">
              <a:buNone/>
            </a:pPr>
            <a:r>
              <a:rPr lang="en-US" sz="32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smtClean="0"/>
              <a:t>ACTIVE TRANSPORT</a:t>
            </a:r>
            <a:endParaRPr lang="en-US" b="1" dirty="0"/>
          </a:p>
        </p:txBody>
      </p:sp>
      <p:sp>
        <p:nvSpPr>
          <p:cNvPr id="3" name="Content Placeholder 2"/>
          <p:cNvSpPr>
            <a:spLocks noGrp="1"/>
          </p:cNvSpPr>
          <p:nvPr>
            <p:ph idx="1"/>
          </p:nvPr>
        </p:nvSpPr>
        <p:spPr/>
        <p:txBody>
          <a:bodyPr>
            <a:normAutofit/>
          </a:bodyPr>
          <a:lstStyle/>
          <a:p>
            <a:pPr algn="just"/>
            <a:r>
              <a:rPr lang="en-US" sz="3200" dirty="0" smtClean="0">
                <a:latin typeface="Times New Roman" pitchFamily="18" charset="0"/>
                <a:cs typeface="Times New Roman" pitchFamily="18" charset="0"/>
              </a:rPr>
              <a:t>Movement of substances against the chemical or electrical or electrochemical gradient.</a:t>
            </a:r>
          </a:p>
          <a:p>
            <a:r>
              <a:rPr lang="en-US" sz="3200" dirty="0" smtClean="0">
                <a:latin typeface="Times New Roman" pitchFamily="18" charset="0"/>
                <a:cs typeface="Times New Roman" pitchFamily="18" charset="0"/>
              </a:rPr>
              <a:t>It is like swimming against the water tide in a river. It is also called </a:t>
            </a:r>
            <a:r>
              <a:rPr lang="en-US" sz="3200" b="1" dirty="0" smtClean="0">
                <a:latin typeface="Times New Roman" pitchFamily="18" charset="0"/>
                <a:cs typeface="Times New Roman" pitchFamily="18" charset="0"/>
              </a:rPr>
              <a:t>uphill transport. Active transport requires </a:t>
            </a:r>
            <a:r>
              <a:rPr lang="en-US" sz="3200" dirty="0" smtClean="0">
                <a:latin typeface="Times New Roman" pitchFamily="18" charset="0"/>
                <a:cs typeface="Times New Roman" pitchFamily="18" charset="0"/>
              </a:rPr>
              <a:t>energy, which is obtained mainly by breakdown of high energy compounds like </a:t>
            </a:r>
            <a:r>
              <a:rPr lang="en-US" sz="3200" b="1" dirty="0" smtClean="0">
                <a:latin typeface="Times New Roman" pitchFamily="18" charset="0"/>
                <a:cs typeface="Times New Roman" pitchFamily="18" charset="0"/>
              </a:rPr>
              <a:t>adenosine </a:t>
            </a:r>
            <a:r>
              <a:rPr lang="en-US" sz="3200" b="1" dirty="0" err="1" smtClean="0">
                <a:latin typeface="Times New Roman" pitchFamily="18" charset="0"/>
                <a:cs typeface="Times New Roman" pitchFamily="18" charset="0"/>
              </a:rPr>
              <a:t>triphosphate</a:t>
            </a:r>
            <a:r>
              <a:rPr lang="en-US" sz="3200" dirty="0" smtClean="0">
                <a:latin typeface="Times New Roman" pitchFamily="18" charset="0"/>
                <a:cs typeface="Times New Roman" pitchFamily="18" charset="0"/>
              </a:rPr>
              <a:t>(ATP).</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None/>
            </a:pPr>
            <a:r>
              <a:rPr lang="en-US" sz="3200" dirty="0" smtClean="0">
                <a:solidFill>
                  <a:srgbClr val="C00000"/>
                </a:solidFill>
                <a:latin typeface="Times New Roman" pitchFamily="18" charset="0"/>
                <a:cs typeface="Times New Roman" pitchFamily="18" charset="0"/>
              </a:rPr>
              <a:t>Carrier Protein for Active Transport</a:t>
            </a:r>
          </a:p>
          <a:p>
            <a:r>
              <a:rPr lang="en-US" sz="3200" dirty="0" err="1" smtClean="0">
                <a:latin typeface="Times New Roman" pitchFamily="18" charset="0"/>
                <a:cs typeface="Times New Roman" pitchFamily="18" charset="0"/>
              </a:rPr>
              <a:t>Uniport</a:t>
            </a:r>
            <a:r>
              <a:rPr lang="en-US" sz="3200" dirty="0" smtClean="0">
                <a:latin typeface="Times New Roman" pitchFamily="18" charset="0"/>
                <a:cs typeface="Times New Roman" pitchFamily="18" charset="0"/>
              </a:rPr>
              <a:t> </a:t>
            </a:r>
          </a:p>
          <a:p>
            <a:r>
              <a:rPr lang="en-US" sz="3200" dirty="0" err="1" smtClean="0">
                <a:latin typeface="Times New Roman" pitchFamily="18" charset="0"/>
                <a:cs typeface="Times New Roman" pitchFamily="18" charset="0"/>
              </a:rPr>
              <a:t>Symport</a:t>
            </a:r>
            <a:r>
              <a:rPr lang="en-US" sz="3200" dirty="0" smtClean="0">
                <a:latin typeface="Times New Roman" pitchFamily="18" charset="0"/>
                <a:cs typeface="Times New Roman" pitchFamily="18" charset="0"/>
              </a:rPr>
              <a:t> or </a:t>
            </a:r>
            <a:r>
              <a:rPr lang="en-US" sz="3200" dirty="0" err="1" smtClean="0">
                <a:latin typeface="Times New Roman" pitchFamily="18" charset="0"/>
                <a:cs typeface="Times New Roman" pitchFamily="18" charset="0"/>
              </a:rPr>
              <a:t>antiport</a:t>
            </a:r>
            <a:endParaRPr lang="en-US" sz="3200" dirty="0" smtClean="0">
              <a:latin typeface="Times New Roman" pitchFamily="18" charset="0"/>
              <a:cs typeface="Times New Roman" pitchFamily="18" charset="0"/>
            </a:endParaRPr>
          </a:p>
          <a:p>
            <a:pPr>
              <a:buNone/>
            </a:pPr>
            <a:endParaRPr lang="en-US" sz="3200" dirty="0" smtClean="0">
              <a:latin typeface="Times New Roman" pitchFamily="18" charset="0"/>
              <a:cs typeface="Times New Roman" pitchFamily="18" charset="0"/>
            </a:endParaRPr>
          </a:p>
          <a:p>
            <a:pPr>
              <a:buNone/>
            </a:pPr>
            <a:r>
              <a:rPr lang="en-US" sz="3200" dirty="0" smtClean="0">
                <a:solidFill>
                  <a:srgbClr val="00B050"/>
                </a:solidFill>
                <a:latin typeface="Times New Roman" pitchFamily="18" charset="0"/>
                <a:cs typeface="Times New Roman" pitchFamily="18" charset="0"/>
              </a:rPr>
              <a:t>UNIPORT</a:t>
            </a:r>
          </a:p>
          <a:p>
            <a:pPr algn="just">
              <a:buNone/>
            </a:pPr>
            <a:r>
              <a:rPr lang="en-US" sz="3200" dirty="0" smtClean="0"/>
              <a:t>		</a:t>
            </a:r>
            <a:r>
              <a:rPr lang="en-US" sz="3200" dirty="0" smtClean="0">
                <a:latin typeface="Times New Roman" pitchFamily="18" charset="0"/>
                <a:cs typeface="Times New Roman" pitchFamily="18" charset="0"/>
              </a:rPr>
              <a:t>Carrier protein that carries only one substance in a single direction is called </a:t>
            </a:r>
            <a:r>
              <a:rPr lang="en-US" sz="3200" dirty="0" err="1" smtClean="0">
                <a:latin typeface="Times New Roman" pitchFamily="18" charset="0"/>
                <a:cs typeface="Times New Roman" pitchFamily="18" charset="0"/>
              </a:rPr>
              <a:t>uniport</a:t>
            </a:r>
            <a:r>
              <a:rPr lang="en-US" sz="3200" dirty="0" smtClean="0">
                <a:latin typeface="Times New Roman" pitchFamily="18" charset="0"/>
                <a:cs typeface="Times New Roman" pitchFamily="18" charset="0"/>
              </a:rPr>
              <a:t>. It is also known as </a:t>
            </a:r>
            <a:r>
              <a:rPr lang="en-US" sz="3200" dirty="0" err="1" smtClean="0">
                <a:solidFill>
                  <a:srgbClr val="00B0F0"/>
                </a:solidFill>
                <a:latin typeface="Times New Roman" pitchFamily="18" charset="0"/>
                <a:cs typeface="Times New Roman" pitchFamily="18" charset="0"/>
              </a:rPr>
              <a:t>uniport</a:t>
            </a:r>
            <a:r>
              <a:rPr lang="en-US" sz="3200" dirty="0" smtClean="0">
                <a:solidFill>
                  <a:srgbClr val="00B0F0"/>
                </a:solidFill>
                <a:latin typeface="Times New Roman" pitchFamily="18" charset="0"/>
                <a:cs typeface="Times New Roman" pitchFamily="18" charset="0"/>
              </a:rPr>
              <a:t> pump</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SYMPORT or ANTIPORT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dirty="0" smtClean="0"/>
              <a:t>         </a:t>
            </a:r>
            <a:r>
              <a:rPr lang="en-US" sz="3200" dirty="0" err="1" smtClean="0">
                <a:latin typeface="Times New Roman" pitchFamily="18" charset="0"/>
                <a:cs typeface="Times New Roman" pitchFamily="18" charset="0"/>
              </a:rPr>
              <a:t>Symport</a:t>
            </a:r>
            <a:r>
              <a:rPr lang="en-US" sz="3200" dirty="0" smtClean="0">
                <a:latin typeface="Times New Roman" pitchFamily="18" charset="0"/>
                <a:cs typeface="Times New Roman" pitchFamily="18" charset="0"/>
              </a:rPr>
              <a:t> or </a:t>
            </a:r>
            <a:r>
              <a:rPr lang="en-US" sz="3200" dirty="0" err="1" smtClean="0">
                <a:latin typeface="Times New Roman" pitchFamily="18" charset="0"/>
                <a:cs typeface="Times New Roman" pitchFamily="18" charset="0"/>
              </a:rPr>
              <a:t>antiport</a:t>
            </a:r>
            <a:r>
              <a:rPr lang="en-US" sz="3200" dirty="0" smtClean="0">
                <a:latin typeface="Times New Roman" pitchFamily="18" charset="0"/>
                <a:cs typeface="Times New Roman" pitchFamily="18" charset="0"/>
              </a:rPr>
              <a:t> is the carrier protein that transports two substances at a time.</a:t>
            </a:r>
          </a:p>
          <a:p>
            <a:pPr algn="just">
              <a:buNone/>
            </a:pPr>
            <a:r>
              <a:rPr lang="en-US" sz="3200" dirty="0" smtClean="0">
                <a:latin typeface="Times New Roman" pitchFamily="18" charset="0"/>
                <a:cs typeface="Times New Roman" pitchFamily="18" charset="0"/>
              </a:rPr>
              <a:t>      Carrier protein that transports two different substances in the same direction is called </a:t>
            </a:r>
            <a:r>
              <a:rPr lang="en-US" sz="3200" dirty="0" err="1" smtClean="0">
                <a:latin typeface="Times New Roman" pitchFamily="18" charset="0"/>
                <a:cs typeface="Times New Roman" pitchFamily="18" charset="0"/>
              </a:rPr>
              <a:t>symport</a:t>
            </a:r>
            <a:r>
              <a:rPr lang="en-US" sz="3200" dirty="0" smtClean="0">
                <a:latin typeface="Times New Roman" pitchFamily="18" charset="0"/>
                <a:cs typeface="Times New Roman" pitchFamily="18" charset="0"/>
              </a:rPr>
              <a:t> or </a:t>
            </a:r>
            <a:r>
              <a:rPr lang="en-US" sz="3200" dirty="0" err="1" smtClean="0">
                <a:solidFill>
                  <a:srgbClr val="00B0F0"/>
                </a:solidFill>
                <a:latin typeface="Times New Roman" pitchFamily="18" charset="0"/>
                <a:cs typeface="Times New Roman" pitchFamily="18" charset="0"/>
              </a:rPr>
              <a:t>symport</a:t>
            </a:r>
            <a:r>
              <a:rPr lang="en-US" sz="3200" dirty="0" smtClean="0">
                <a:solidFill>
                  <a:srgbClr val="00B0F0"/>
                </a:solidFill>
                <a:latin typeface="Times New Roman" pitchFamily="18" charset="0"/>
                <a:cs typeface="Times New Roman" pitchFamily="18" charset="0"/>
              </a:rPr>
              <a:t> pump</a:t>
            </a:r>
            <a:r>
              <a:rPr lang="en-US" sz="3200" dirty="0" smtClean="0">
                <a:latin typeface="Times New Roman" pitchFamily="18" charset="0"/>
                <a:cs typeface="Times New Roman" pitchFamily="18" charset="0"/>
              </a:rPr>
              <a:t>. Carrier protein that transports two different substances in opposite directions is called </a:t>
            </a:r>
            <a:r>
              <a:rPr lang="en-US" sz="3200" dirty="0" err="1" smtClean="0">
                <a:latin typeface="Times New Roman" pitchFamily="18" charset="0"/>
                <a:cs typeface="Times New Roman" pitchFamily="18" charset="0"/>
              </a:rPr>
              <a:t>antiport</a:t>
            </a:r>
            <a:r>
              <a:rPr lang="en-US" sz="3200" dirty="0" smtClean="0">
                <a:latin typeface="Times New Roman" pitchFamily="18" charset="0"/>
                <a:cs typeface="Times New Roman" pitchFamily="18" charset="0"/>
              </a:rPr>
              <a:t> or </a:t>
            </a:r>
            <a:r>
              <a:rPr lang="en-US" sz="3200" dirty="0" err="1" smtClean="0">
                <a:solidFill>
                  <a:srgbClr val="00B0F0"/>
                </a:solidFill>
                <a:latin typeface="Times New Roman" pitchFamily="18" charset="0"/>
                <a:cs typeface="Times New Roman" pitchFamily="18" charset="0"/>
              </a:rPr>
              <a:t>antiport</a:t>
            </a:r>
            <a:r>
              <a:rPr lang="en-US" sz="3200" dirty="0" smtClean="0">
                <a:solidFill>
                  <a:srgbClr val="00B0F0"/>
                </a:solidFill>
                <a:latin typeface="Times New Roman" pitchFamily="18" charset="0"/>
                <a:cs typeface="Times New Roman" pitchFamily="18" charset="0"/>
              </a:rPr>
              <a:t> pump</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US" dirty="0" smtClean="0">
                <a:solidFill>
                  <a:srgbClr val="FF0000"/>
                </a:solidFill>
              </a:rPr>
              <a:t>Mechanism of Active Transport</a:t>
            </a:r>
          </a:p>
          <a:p>
            <a:pPr algn="just">
              <a:buNone/>
            </a:pPr>
            <a:r>
              <a:rPr lang="en-US" dirty="0" smtClean="0"/>
              <a:t>		</a:t>
            </a:r>
            <a:r>
              <a:rPr lang="en-US" sz="2800" dirty="0" smtClean="0"/>
              <a:t>When a substance to be transported across the cell membrane comes near the cell, it combines with the carrier protein of the cell membrane and forms substance-protein complex. This complex moves towards the inner surface of the cell membrane. </a:t>
            </a:r>
          </a:p>
          <a:p>
            <a:pPr algn="just">
              <a:buNone/>
            </a:pPr>
            <a:r>
              <a:rPr lang="en-US" sz="2800" dirty="0" smtClean="0"/>
              <a:t>		Now, the substance is released from the carrier proteins. The same carrier protein moves back to the outer surface of the cell membrane to transport another molecule of the substance.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sz="3200" dirty="0" smtClean="0">
                <a:solidFill>
                  <a:srgbClr val="FF0000"/>
                </a:solidFill>
              </a:rPr>
              <a:t>Substances Transported by Active Transport</a:t>
            </a:r>
          </a:p>
          <a:p>
            <a:pPr algn="just">
              <a:buNone/>
            </a:pPr>
            <a:r>
              <a:rPr lang="en-US" dirty="0" smtClean="0"/>
              <a:t>		</a:t>
            </a:r>
            <a:r>
              <a:rPr lang="en-US" sz="3200" dirty="0" smtClean="0"/>
              <a:t>In ionic form and non-ionic form. Substances in ionic form are sodium, potassium, calcium, hydrogen, chloride and iodide. Substances in non-ionic form are glucose, amino acids and urea.</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buNone/>
            </a:pPr>
            <a:r>
              <a:rPr lang="en-US" sz="2800" b="1" dirty="0" smtClean="0">
                <a:solidFill>
                  <a:srgbClr val="FF0000"/>
                </a:solidFill>
              </a:rPr>
              <a:t>TYPES OF ACTIVE TRANSPORT</a:t>
            </a:r>
          </a:p>
          <a:p>
            <a:pPr>
              <a:buNone/>
            </a:pPr>
            <a:r>
              <a:rPr lang="en-US" sz="2800" dirty="0" smtClean="0"/>
              <a:t>        </a:t>
            </a:r>
            <a:r>
              <a:rPr lang="en-US" sz="2800" dirty="0" smtClean="0">
                <a:latin typeface="Times New Roman" pitchFamily="18" charset="0"/>
                <a:cs typeface="Times New Roman" pitchFamily="18" charset="0"/>
              </a:rPr>
              <a:t> 1. Primary Active Transport</a:t>
            </a:r>
          </a:p>
          <a:p>
            <a:pPr>
              <a:buNone/>
            </a:pPr>
            <a:r>
              <a:rPr lang="en-US" sz="2800" dirty="0" smtClean="0">
                <a:latin typeface="Times New Roman" pitchFamily="18" charset="0"/>
                <a:cs typeface="Times New Roman" pitchFamily="18" charset="0"/>
              </a:rPr>
              <a:t>         2. Secondary Active Transport</a:t>
            </a:r>
          </a:p>
          <a:p>
            <a:pPr>
              <a:buNone/>
            </a:pPr>
            <a:endParaRPr lang="en-US" sz="2800" dirty="0" smtClean="0"/>
          </a:p>
          <a:p>
            <a:pPr>
              <a:buNone/>
            </a:pPr>
            <a:r>
              <a:rPr lang="en-US" sz="2800" dirty="0" smtClean="0">
                <a:solidFill>
                  <a:srgbClr val="FF0000"/>
                </a:solidFill>
                <a:latin typeface="Times New Roman" pitchFamily="18" charset="0"/>
                <a:cs typeface="Times New Roman" pitchFamily="18" charset="0"/>
              </a:rPr>
              <a:t>PRIMARY ACTIVE TRANSPORT</a:t>
            </a:r>
          </a:p>
          <a:p>
            <a:pPr algn="just">
              <a:buNone/>
            </a:pPr>
            <a:r>
              <a:rPr lang="en-US" sz="2800" dirty="0" smtClean="0">
                <a:latin typeface="Times New Roman" pitchFamily="18" charset="0"/>
                <a:cs typeface="Times New Roman" pitchFamily="18" charset="0"/>
              </a:rPr>
              <a:t>		The energy is liberated directly from the breakdown of ATP.</a:t>
            </a:r>
          </a:p>
          <a:p>
            <a:pPr algn="just">
              <a:buNone/>
            </a:pPr>
            <a:r>
              <a:rPr lang="en-US" sz="2800" dirty="0" smtClean="0">
                <a:latin typeface="Times New Roman" pitchFamily="18" charset="0"/>
                <a:cs typeface="Times New Roman" pitchFamily="18" charset="0"/>
              </a:rPr>
              <a:t>		Sodium , Potassium, Calcium, Hydrogen and Chloride are transported.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Autofit/>
          </a:bodyPr>
          <a:lstStyle/>
          <a:p>
            <a:pPr algn="ctr">
              <a:buNone/>
            </a:pPr>
            <a:r>
              <a:rPr lang="en-US" sz="3200" i="1" dirty="0" smtClean="0">
                <a:solidFill>
                  <a:srgbClr val="FF0000"/>
                </a:solidFill>
                <a:latin typeface="Times New Roman" pitchFamily="18" charset="0"/>
                <a:cs typeface="Times New Roman" pitchFamily="18" charset="0"/>
              </a:rPr>
              <a:t>Primary Active Transport of Sodium and Potassium: Sodium-Potassium Pump</a:t>
            </a:r>
          </a:p>
          <a:p>
            <a:pPr algn="just">
              <a:buNone/>
            </a:pPr>
            <a:r>
              <a:rPr lang="en-US" sz="2800" dirty="0" smtClean="0">
                <a:latin typeface="Times New Roman" pitchFamily="18" charset="0"/>
                <a:cs typeface="Times New Roman" pitchFamily="18" charset="0"/>
              </a:rPr>
              <a:t>     Sodium and potassium ions are transported across</a:t>
            </a:r>
          </a:p>
          <a:p>
            <a:pPr algn="just">
              <a:buNone/>
            </a:pPr>
            <a:r>
              <a:rPr lang="en-US" sz="2800" dirty="0" smtClean="0">
                <a:latin typeface="Times New Roman" pitchFamily="18" charset="0"/>
                <a:cs typeface="Times New Roman" pitchFamily="18" charset="0"/>
              </a:rPr>
              <a:t>the cell membrane by means of a common carrier</a:t>
            </a:r>
          </a:p>
          <a:p>
            <a:pPr algn="just">
              <a:buNone/>
            </a:pPr>
            <a:r>
              <a:rPr lang="en-US" sz="2800" dirty="0" smtClean="0">
                <a:latin typeface="Times New Roman" pitchFamily="18" charset="0"/>
                <a:cs typeface="Times New Roman" pitchFamily="18" charset="0"/>
              </a:rPr>
              <a:t>Protein called sodium-potassium (Na</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-K</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pump. It is</a:t>
            </a:r>
          </a:p>
          <a:p>
            <a:pPr algn="just">
              <a:buNone/>
            </a:pPr>
            <a:r>
              <a:rPr lang="en-US" sz="2800" dirty="0" smtClean="0">
                <a:latin typeface="Times New Roman" pitchFamily="18" charset="0"/>
                <a:cs typeface="Times New Roman" pitchFamily="18" charset="0"/>
              </a:rPr>
              <a:t>also called </a:t>
            </a:r>
            <a:r>
              <a:rPr lang="en-US" sz="2800" b="1" dirty="0" smtClean="0">
                <a:latin typeface="Times New Roman" pitchFamily="18" charset="0"/>
                <a:cs typeface="Times New Roman" pitchFamily="18" charset="0"/>
              </a:rPr>
              <a:t>Na</a:t>
            </a:r>
            <a:r>
              <a:rPr lang="en-US" sz="2800" b="1" baseline="300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-K</a:t>
            </a:r>
            <a:r>
              <a:rPr lang="en-US" sz="2800" b="1" baseline="300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ATPase</a:t>
            </a:r>
            <a:r>
              <a:rPr lang="en-US" sz="2800" b="1" dirty="0" smtClean="0">
                <a:latin typeface="Times New Roman" pitchFamily="18" charset="0"/>
                <a:cs typeface="Times New Roman" pitchFamily="18" charset="0"/>
              </a:rPr>
              <a:t> pump or Na</a:t>
            </a:r>
            <a:r>
              <a:rPr lang="en-US" sz="2800" b="1" baseline="300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-K</a:t>
            </a:r>
            <a:r>
              <a:rPr lang="en-US" sz="2800" b="1" baseline="300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ATPase</a:t>
            </a:r>
            <a:r>
              <a:rPr lang="en-US" sz="2800" b="1" dirty="0" smtClean="0">
                <a:latin typeface="Times New Roman" pitchFamily="18" charset="0"/>
                <a:cs typeface="Times New Roman" pitchFamily="18" charset="0"/>
              </a:rPr>
              <a:t>.</a:t>
            </a:r>
          </a:p>
          <a:p>
            <a:pPr algn="just">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This pump transports sodium from inside to outside</a:t>
            </a:r>
          </a:p>
          <a:p>
            <a:pPr algn="just">
              <a:buNone/>
            </a:pPr>
            <a:r>
              <a:rPr lang="en-US" sz="2800" dirty="0" smtClean="0">
                <a:latin typeface="Times New Roman" pitchFamily="18" charset="0"/>
                <a:cs typeface="Times New Roman" pitchFamily="18" charset="0"/>
              </a:rPr>
              <a:t> the cell and potassium from outside to inside the cell.</a:t>
            </a:r>
          </a:p>
          <a:p>
            <a:pPr algn="just">
              <a:buNone/>
            </a:pPr>
            <a:r>
              <a:rPr lang="en-US" sz="2800" dirty="0" smtClean="0">
                <a:latin typeface="Times New Roman" pitchFamily="18" charset="0"/>
                <a:cs typeface="Times New Roman" pitchFamily="18" charset="0"/>
              </a:rPr>
              <a:t>This pump is present in all the cells of the body.</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dirty="0" smtClean="0">
                <a:solidFill>
                  <a:srgbClr val="FF0000"/>
                </a:solidFill>
              </a:rPr>
              <a:t>Mechanism of action of </a:t>
            </a:r>
            <a:r>
              <a:rPr lang="en-US" sz="2400" dirty="0" smtClean="0">
                <a:solidFill>
                  <a:srgbClr val="FF0000"/>
                </a:solidFill>
                <a:latin typeface="Times New Roman" pitchFamily="18" charset="0"/>
                <a:cs typeface="Times New Roman" pitchFamily="18" charset="0"/>
              </a:rPr>
              <a:t>Na</a:t>
            </a:r>
            <a:r>
              <a:rPr lang="en-US" sz="2400" baseline="30000" dirty="0" smtClean="0">
                <a:solidFill>
                  <a:srgbClr val="FF0000"/>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-K</a:t>
            </a:r>
            <a:r>
              <a:rPr lang="en-US" sz="2400" baseline="30000" dirty="0" smtClean="0">
                <a:solidFill>
                  <a:srgbClr val="FF0000"/>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 pump</a:t>
            </a:r>
            <a:endParaRPr lang="en-US" dirty="0" smtClean="0">
              <a:solidFill>
                <a:srgbClr val="FF0000"/>
              </a:solidFill>
            </a:endParaRPr>
          </a:p>
          <a:p>
            <a:pPr algn="just"/>
            <a:r>
              <a:rPr lang="en-US" sz="2800" dirty="0" smtClean="0">
                <a:latin typeface="Times New Roman" pitchFamily="18" charset="0"/>
                <a:cs typeface="Times New Roman" pitchFamily="18" charset="0"/>
              </a:rPr>
              <a:t>Three sodium ions from the cell and two potassium ions from outside the cell got attached to their receptor sites of the carrier protein. </a:t>
            </a:r>
          </a:p>
          <a:p>
            <a:pPr algn="just"/>
            <a:r>
              <a:rPr lang="en-US" sz="2800" dirty="0" smtClean="0">
                <a:latin typeface="Times New Roman" pitchFamily="18" charset="0"/>
                <a:cs typeface="Times New Roman" pitchFamily="18" charset="0"/>
              </a:rPr>
              <a:t>Binding of sodium and potassium ions to carrier protein activates the enzyme </a:t>
            </a:r>
            <a:r>
              <a:rPr lang="en-US" sz="2800" dirty="0" err="1" smtClean="0">
                <a:latin typeface="Times New Roman" pitchFamily="18" charset="0"/>
                <a:cs typeface="Times New Roman" pitchFamily="18" charset="0"/>
              </a:rPr>
              <a:t>ATPase</a:t>
            </a:r>
            <a:r>
              <a:rPr lang="en-US" sz="2800" dirty="0" smtClean="0">
                <a:latin typeface="Times New Roman" pitchFamily="18" charset="0"/>
                <a:cs typeface="Times New Roman" pitchFamily="18" charset="0"/>
              </a:rPr>
              <a:t>. The </a:t>
            </a:r>
            <a:r>
              <a:rPr lang="en-US" sz="2800" dirty="0" err="1" smtClean="0">
                <a:latin typeface="Times New Roman" pitchFamily="18" charset="0"/>
                <a:cs typeface="Times New Roman" pitchFamily="18" charset="0"/>
              </a:rPr>
              <a:t>ATPase</a:t>
            </a:r>
            <a:r>
              <a:rPr lang="en-US" sz="2800" dirty="0" smtClean="0">
                <a:latin typeface="Times New Roman" pitchFamily="18" charset="0"/>
                <a:cs typeface="Times New Roman" pitchFamily="18" charset="0"/>
              </a:rPr>
              <a:t> cause breakdown of ATP into adenosine </a:t>
            </a:r>
            <a:r>
              <a:rPr lang="en-US" sz="2800" dirty="0" err="1" smtClean="0">
                <a:latin typeface="Times New Roman" pitchFamily="18" charset="0"/>
                <a:cs typeface="Times New Roman" pitchFamily="18" charset="0"/>
              </a:rPr>
              <a:t>diphosphate</a:t>
            </a:r>
            <a:r>
              <a:rPr lang="en-US" sz="2800" dirty="0" smtClean="0">
                <a:latin typeface="Times New Roman" pitchFamily="18" charset="0"/>
                <a:cs typeface="Times New Roman" pitchFamily="18" charset="0"/>
              </a:rPr>
              <a:t> (ADP) with the release of one high energy phosphate.</a:t>
            </a:r>
          </a:p>
          <a:p>
            <a:pPr algn="just"/>
            <a:r>
              <a:rPr lang="en-US" sz="2800" dirty="0" smtClean="0">
                <a:latin typeface="Times New Roman" pitchFamily="18" charset="0"/>
                <a:cs typeface="Times New Roman" pitchFamily="18" charset="0"/>
              </a:rPr>
              <a:t>Sodium ions are released outside the cell and potassium ions are released inside the cell.</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96112"/>
          </a:xfrm>
        </p:spPr>
        <p:txBody>
          <a:bodyPr/>
          <a:lstStyle/>
          <a:p>
            <a:pPr algn="ctr"/>
            <a:r>
              <a:rPr lang="en-US" dirty="0" smtClean="0">
                <a:latin typeface="Algerian" pitchFamily="82" charset="0"/>
              </a:rPr>
              <a:t>Sodium Potassium Pump</a:t>
            </a:r>
            <a:endParaRPr lang="en-US" dirty="0">
              <a:latin typeface="Algerian" pitchFamily="82"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066800" y="1828800"/>
            <a:ext cx="7086600" cy="4163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lgn="just">
              <a:buNone/>
            </a:pPr>
            <a:r>
              <a:rPr lang="en-US" sz="2800" dirty="0" err="1" smtClean="0">
                <a:solidFill>
                  <a:srgbClr val="FF0000"/>
                </a:solidFill>
                <a:latin typeface="Times New Roman" pitchFamily="18" charset="0"/>
                <a:cs typeface="Times New Roman" pitchFamily="18" charset="0"/>
              </a:rPr>
              <a:t>Electrogenic</a:t>
            </a:r>
            <a:r>
              <a:rPr lang="en-US" sz="2800" dirty="0" smtClean="0">
                <a:solidFill>
                  <a:srgbClr val="FF0000"/>
                </a:solidFill>
                <a:latin typeface="Times New Roman" pitchFamily="18" charset="0"/>
                <a:cs typeface="Times New Roman" pitchFamily="18" charset="0"/>
              </a:rPr>
              <a:t> activity of </a:t>
            </a:r>
            <a:r>
              <a:rPr lang="en-US" sz="2800" dirty="0" smtClean="0">
                <a:solidFill>
                  <a:srgbClr val="FF0000"/>
                </a:solidFill>
              </a:rPr>
              <a:t>Na</a:t>
            </a:r>
            <a:r>
              <a:rPr lang="en-US" sz="2800" baseline="30000" dirty="0" smtClean="0">
                <a:solidFill>
                  <a:srgbClr val="FF0000"/>
                </a:solidFill>
              </a:rPr>
              <a:t>+</a:t>
            </a:r>
            <a:r>
              <a:rPr lang="en-US" sz="2800" dirty="0" smtClean="0">
                <a:solidFill>
                  <a:srgbClr val="FF0000"/>
                </a:solidFill>
              </a:rPr>
              <a:t>-K</a:t>
            </a:r>
            <a:r>
              <a:rPr lang="en-US" sz="2800" baseline="30000" dirty="0" smtClean="0">
                <a:solidFill>
                  <a:srgbClr val="FF0000"/>
                </a:solidFill>
              </a:rPr>
              <a:t>+ </a:t>
            </a:r>
            <a:r>
              <a:rPr lang="en-US" sz="2800" dirty="0" smtClean="0">
                <a:solidFill>
                  <a:srgbClr val="FF0000"/>
                </a:solidFill>
                <a:latin typeface="Times New Roman" pitchFamily="18" charset="0"/>
                <a:cs typeface="Times New Roman" pitchFamily="18" charset="0"/>
              </a:rPr>
              <a:t>pump</a:t>
            </a:r>
          </a:p>
          <a:p>
            <a:pPr algn="just">
              <a:buNone/>
            </a:pPr>
            <a:r>
              <a:rPr lang="en-US" sz="2800" dirty="0" smtClean="0">
                <a:latin typeface="Times New Roman" pitchFamily="18" charset="0"/>
                <a:cs typeface="Times New Roman" pitchFamily="18" charset="0"/>
              </a:rPr>
              <a:t>	It moves three sodium ions outside the cell and two</a:t>
            </a:r>
          </a:p>
          <a:p>
            <a:pPr algn="just">
              <a:buNone/>
            </a:pPr>
            <a:r>
              <a:rPr lang="en-US" sz="2800" dirty="0" smtClean="0">
                <a:latin typeface="Times New Roman" pitchFamily="18" charset="0"/>
                <a:cs typeface="Times New Roman" pitchFamily="18" charset="0"/>
              </a:rPr>
              <a:t>potassium ions inside the cell. Loss of one positively</a:t>
            </a:r>
          </a:p>
          <a:p>
            <a:pPr algn="just">
              <a:buNone/>
            </a:pPr>
            <a:r>
              <a:rPr lang="en-US" sz="2800" dirty="0" smtClean="0">
                <a:latin typeface="Times New Roman" pitchFamily="18" charset="0"/>
                <a:cs typeface="Times New Roman" pitchFamily="18" charset="0"/>
              </a:rPr>
              <a:t>charged ions from the cell. Continuous activity of </a:t>
            </a:r>
          </a:p>
          <a:p>
            <a:pPr algn="just">
              <a:buNone/>
            </a:pPr>
            <a:r>
              <a:rPr lang="en-US" sz="2800" dirty="0" smtClean="0"/>
              <a:t>Na</a:t>
            </a:r>
            <a:r>
              <a:rPr lang="en-US" sz="2800" baseline="30000" dirty="0" smtClean="0"/>
              <a:t>+</a:t>
            </a:r>
            <a:r>
              <a:rPr lang="en-US" sz="2800" dirty="0" smtClean="0"/>
              <a:t>-K</a:t>
            </a:r>
            <a:r>
              <a:rPr lang="en-US" sz="2800" baseline="30000" dirty="0" smtClean="0"/>
              <a:t>+</a:t>
            </a:r>
            <a:r>
              <a:rPr lang="en-US" sz="2800" dirty="0" smtClean="0">
                <a:latin typeface="Times New Roman" pitchFamily="18" charset="0"/>
                <a:cs typeface="Times New Roman" pitchFamily="18" charset="0"/>
              </a:rPr>
              <a:t> cause reduction of +</a:t>
            </a:r>
            <a:r>
              <a:rPr lang="en-US" sz="2800" dirty="0" err="1" smtClean="0">
                <a:latin typeface="Times New Roman" pitchFamily="18" charset="0"/>
                <a:cs typeface="Times New Roman" pitchFamily="18" charset="0"/>
              </a:rPr>
              <a:t>ly</a:t>
            </a:r>
            <a:r>
              <a:rPr lang="en-US" sz="2800" dirty="0" smtClean="0">
                <a:latin typeface="Times New Roman" pitchFamily="18" charset="0"/>
                <a:cs typeface="Times New Roman" pitchFamily="18" charset="0"/>
              </a:rPr>
              <a:t> charged ions inside the</a:t>
            </a:r>
          </a:p>
          <a:p>
            <a:pPr algn="just">
              <a:buNone/>
            </a:pPr>
            <a:r>
              <a:rPr lang="en-US" sz="2800" dirty="0" smtClean="0">
                <a:latin typeface="Times New Roman" pitchFamily="18" charset="0"/>
                <a:cs typeface="Times New Roman" pitchFamily="18" charset="0"/>
              </a:rPr>
              <a:t>cell, leading to increase in the –</a:t>
            </a:r>
            <a:r>
              <a:rPr lang="en-US" sz="2800" dirty="0" err="1" smtClean="0">
                <a:latin typeface="Times New Roman" pitchFamily="18" charset="0"/>
                <a:cs typeface="Times New Roman" pitchFamily="18" charset="0"/>
              </a:rPr>
              <a:t>ly</a:t>
            </a:r>
            <a:r>
              <a:rPr lang="en-US" sz="2800" dirty="0" smtClean="0">
                <a:latin typeface="Times New Roman" pitchFamily="18" charset="0"/>
                <a:cs typeface="Times New Roman" pitchFamily="18" charset="0"/>
              </a:rPr>
              <a:t> charged ions inside</a:t>
            </a:r>
          </a:p>
          <a:p>
            <a:pPr algn="just">
              <a:buNone/>
            </a:pPr>
            <a:r>
              <a:rPr lang="en-US" sz="2800" dirty="0" smtClean="0">
                <a:latin typeface="Times New Roman" pitchFamily="18" charset="0"/>
                <a:cs typeface="Times New Roman" pitchFamily="18" charset="0"/>
              </a:rPr>
              <a:t>the cell. This is called </a:t>
            </a:r>
            <a:r>
              <a:rPr lang="en-US" sz="2800" dirty="0" err="1" smtClean="0">
                <a:latin typeface="Times New Roman" pitchFamily="18" charset="0"/>
                <a:cs typeface="Times New Roman" pitchFamily="18" charset="0"/>
              </a:rPr>
              <a:t>Electrogenic</a:t>
            </a:r>
            <a:r>
              <a:rPr lang="en-US" sz="2800" dirty="0" smtClean="0">
                <a:latin typeface="Times New Roman" pitchFamily="18" charset="0"/>
                <a:cs typeface="Times New Roman" pitchFamily="18" charset="0"/>
              </a:rPr>
              <a:t> activity of Na=-K+</a:t>
            </a:r>
          </a:p>
          <a:p>
            <a:pPr algn="just">
              <a:buNone/>
            </a:pPr>
            <a:r>
              <a:rPr lang="en-US" sz="2800" dirty="0" smtClean="0">
                <a:latin typeface="Times New Roman" pitchFamily="18" charset="0"/>
                <a:cs typeface="Times New Roman" pitchFamily="18" charset="0"/>
              </a:rPr>
              <a:t>pump.</a:t>
            </a:r>
          </a:p>
          <a:p>
            <a:pPr algn="just">
              <a:buNone/>
            </a:pPr>
            <a:r>
              <a:rPr lang="en-US" sz="2800"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buNone/>
            </a:pPr>
            <a:r>
              <a:rPr lang="en-US" sz="3200" dirty="0" smtClean="0">
                <a:latin typeface="Times New Roman" pitchFamily="18" charset="0"/>
                <a:cs typeface="Times New Roman" pitchFamily="18" charset="0"/>
              </a:rPr>
              <a:t>		Lipids and proteins of cell membrane play an important role in the transport of various substances.</a:t>
            </a:r>
          </a:p>
          <a:p>
            <a:pPr>
              <a:buNone/>
            </a:pPr>
            <a:r>
              <a:rPr lang="en-US" sz="3200" dirty="0" smtClean="0">
                <a:solidFill>
                  <a:srgbClr val="FF0000"/>
                </a:solidFill>
                <a:latin typeface="Times New Roman" pitchFamily="18" charset="0"/>
                <a:cs typeface="Times New Roman" pitchFamily="18" charset="0"/>
              </a:rPr>
              <a:t>BASIC MECHANISM OF TRANSPORT</a:t>
            </a:r>
          </a:p>
          <a:p>
            <a:pPr>
              <a:buNone/>
            </a:pPr>
            <a:r>
              <a:rPr lang="en-US" sz="3200" dirty="0" smtClean="0">
                <a:latin typeface="Times New Roman" pitchFamily="18" charset="0"/>
                <a:cs typeface="Times New Roman" pitchFamily="18" charset="0"/>
              </a:rPr>
              <a:t>    2 basic mechanisms are involved in cell transport</a:t>
            </a:r>
          </a:p>
          <a:p>
            <a:pPr>
              <a:buNone/>
            </a:pPr>
            <a:r>
              <a:rPr lang="en-US" sz="3200" dirty="0" smtClean="0">
                <a:latin typeface="Times New Roman" pitchFamily="18" charset="0"/>
                <a:cs typeface="Times New Roman" pitchFamily="18" charset="0"/>
              </a:rPr>
              <a:t>1. Passive Transport</a:t>
            </a:r>
          </a:p>
          <a:p>
            <a:pPr>
              <a:buNone/>
            </a:pPr>
            <a:r>
              <a:rPr lang="en-US" sz="3200" dirty="0" smtClean="0">
                <a:latin typeface="Times New Roman" pitchFamily="18" charset="0"/>
                <a:cs typeface="Times New Roman" pitchFamily="18" charset="0"/>
              </a:rPr>
              <a:t>2. Active transport</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dirty="0" smtClean="0">
                <a:solidFill>
                  <a:srgbClr val="FFC000"/>
                </a:solidFill>
              </a:rPr>
              <a:t>SECONDARY ACTIVE TRANSPORT</a:t>
            </a:r>
          </a:p>
          <a:p>
            <a:pPr algn="just">
              <a:buNone/>
            </a:pPr>
            <a:r>
              <a:rPr lang="en-US" dirty="0" smtClean="0"/>
              <a:t>	</a:t>
            </a:r>
            <a:r>
              <a:rPr lang="en-US" sz="2800" dirty="0" smtClean="0">
                <a:latin typeface="Times New Roman" pitchFamily="18" charset="0"/>
                <a:cs typeface="Times New Roman" pitchFamily="18" charset="0"/>
              </a:rPr>
              <a:t>Transport of substance with sodium ions, by means of </a:t>
            </a:r>
          </a:p>
          <a:p>
            <a:pPr algn="just">
              <a:buNone/>
            </a:pPr>
            <a:r>
              <a:rPr lang="en-US" sz="2800" dirty="0" smtClean="0">
                <a:latin typeface="Times New Roman" pitchFamily="18" charset="0"/>
                <a:cs typeface="Times New Roman" pitchFamily="18" charset="0"/>
              </a:rPr>
              <a:t>same carrier protein. When sodium is transported by a </a:t>
            </a:r>
          </a:p>
          <a:p>
            <a:pPr algn="just">
              <a:buNone/>
            </a:pPr>
            <a:r>
              <a:rPr lang="en-US" sz="2800" dirty="0" smtClean="0">
                <a:latin typeface="Times New Roman" pitchFamily="18" charset="0"/>
                <a:cs typeface="Times New Roman" pitchFamily="18" charset="0"/>
              </a:rPr>
              <a:t>carrier protein, another substance also transported by </a:t>
            </a:r>
          </a:p>
          <a:p>
            <a:pPr algn="just">
              <a:buNone/>
            </a:pPr>
            <a:r>
              <a:rPr lang="en-US" sz="2800" dirty="0" smtClean="0">
                <a:latin typeface="Times New Roman" pitchFamily="18" charset="0"/>
                <a:cs typeface="Times New Roman" pitchFamily="18" charset="0"/>
              </a:rPr>
              <a:t>the same carrier protein simultaneously either in same </a:t>
            </a:r>
          </a:p>
          <a:p>
            <a:pPr algn="just">
              <a:buNone/>
            </a:pPr>
            <a:r>
              <a:rPr lang="en-US" sz="2800" dirty="0" smtClean="0">
                <a:latin typeface="Times New Roman" pitchFamily="18" charset="0"/>
                <a:cs typeface="Times New Roman" pitchFamily="18" charset="0"/>
              </a:rPr>
              <a:t>direction or in the opposite direction.</a:t>
            </a:r>
          </a:p>
          <a:p>
            <a:pPr algn="just">
              <a:buNone/>
            </a:pPr>
            <a:r>
              <a:rPr lang="en-US" sz="2800" dirty="0" smtClean="0">
                <a:latin typeface="Times New Roman" pitchFamily="18" charset="0"/>
                <a:cs typeface="Times New Roman" pitchFamily="18" charset="0"/>
              </a:rPr>
              <a:t>      2 types</a:t>
            </a:r>
          </a:p>
          <a:p>
            <a:pPr algn="just">
              <a:buNone/>
            </a:pP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Cotransport</a:t>
            </a: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Countertransport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sz="2800" b="1" i="1" dirty="0" smtClean="0">
                <a:solidFill>
                  <a:srgbClr val="FFC000"/>
                </a:solidFill>
                <a:latin typeface="Times New Roman" pitchFamily="18" charset="0"/>
                <a:cs typeface="Times New Roman" pitchFamily="18" charset="0"/>
              </a:rPr>
              <a:t>Sodium </a:t>
            </a:r>
            <a:r>
              <a:rPr lang="en-US" sz="2800" b="1" i="1" dirty="0" err="1" smtClean="0">
                <a:solidFill>
                  <a:srgbClr val="FFC000"/>
                </a:solidFill>
                <a:latin typeface="Times New Roman" pitchFamily="18" charset="0"/>
                <a:cs typeface="Times New Roman" pitchFamily="18" charset="0"/>
              </a:rPr>
              <a:t>Cotransport</a:t>
            </a:r>
            <a:endParaRPr lang="en-US" sz="2800" b="1" i="1" dirty="0" smtClean="0">
              <a:solidFill>
                <a:srgbClr val="FFC00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Sodium </a:t>
            </a:r>
            <a:r>
              <a:rPr lang="en-US" dirty="0" err="1" smtClean="0">
                <a:latin typeface="Times New Roman" pitchFamily="18" charset="0"/>
                <a:cs typeface="Times New Roman" pitchFamily="18" charset="0"/>
              </a:rPr>
              <a:t>cotransport</a:t>
            </a:r>
            <a:r>
              <a:rPr lang="en-US" dirty="0" smtClean="0">
                <a:latin typeface="Times New Roman" pitchFamily="18" charset="0"/>
                <a:cs typeface="Times New Roman" pitchFamily="18" charset="0"/>
              </a:rPr>
              <a:t> is the process in which, along</a:t>
            </a:r>
          </a:p>
          <a:p>
            <a:pPr>
              <a:buNone/>
            </a:pPr>
            <a:r>
              <a:rPr lang="en-US" dirty="0" smtClean="0">
                <a:latin typeface="Times New Roman" pitchFamily="18" charset="0"/>
                <a:cs typeface="Times New Roman" pitchFamily="18" charset="0"/>
              </a:rPr>
              <a:t> with sodium, another substance is transported by a carrier</a:t>
            </a:r>
          </a:p>
          <a:p>
            <a:pPr>
              <a:buNone/>
            </a:pPr>
            <a:r>
              <a:rPr lang="en-US" dirty="0" smtClean="0">
                <a:latin typeface="Times New Roman" pitchFamily="18" charset="0"/>
                <a:cs typeface="Times New Roman" pitchFamily="18" charset="0"/>
              </a:rPr>
              <a:t>protein called </a:t>
            </a:r>
            <a:r>
              <a:rPr lang="en-US" dirty="0" err="1" smtClean="0">
                <a:latin typeface="Times New Roman" pitchFamily="18" charset="0"/>
                <a:cs typeface="Times New Roman" pitchFamily="18" charset="0"/>
              </a:rPr>
              <a:t>symport</a:t>
            </a:r>
            <a:r>
              <a:rPr lang="en-US" dirty="0" smtClean="0">
                <a:latin typeface="Times New Roman" pitchFamily="18" charset="0"/>
                <a:cs typeface="Times New Roman" pitchFamily="18" charset="0"/>
              </a:rPr>
              <a:t>. Energy for movement of sodium is</a:t>
            </a:r>
          </a:p>
          <a:p>
            <a:pPr>
              <a:buNone/>
            </a:pPr>
            <a:r>
              <a:rPr lang="en-US" dirty="0" smtClean="0">
                <a:latin typeface="Times New Roman" pitchFamily="18" charset="0"/>
                <a:cs typeface="Times New Roman" pitchFamily="18" charset="0"/>
              </a:rPr>
              <a:t>obtained by breakdown of ATP. And the energy released by</a:t>
            </a:r>
          </a:p>
          <a:p>
            <a:pPr>
              <a:buNone/>
            </a:pPr>
            <a:r>
              <a:rPr lang="en-US" dirty="0" smtClean="0">
                <a:latin typeface="Times New Roman" pitchFamily="18" charset="0"/>
                <a:cs typeface="Times New Roman" pitchFamily="18" charset="0"/>
              </a:rPr>
              <a:t>the movement of sodium is utilized for movement of another</a:t>
            </a:r>
          </a:p>
          <a:p>
            <a:pPr>
              <a:buNone/>
            </a:pPr>
            <a:r>
              <a:rPr lang="en-US" dirty="0" smtClean="0">
                <a:latin typeface="Times New Roman" pitchFamily="18" charset="0"/>
                <a:cs typeface="Times New Roman" pitchFamily="18" charset="0"/>
              </a:rPr>
              <a:t>substance. </a:t>
            </a:r>
          </a:p>
          <a:p>
            <a:pPr>
              <a:buNone/>
            </a:pPr>
            <a:r>
              <a:rPr lang="en-US" dirty="0" smtClean="0">
                <a:latin typeface="Times New Roman" pitchFamily="18" charset="0"/>
                <a:cs typeface="Times New Roman" pitchFamily="18" charset="0"/>
              </a:rPr>
              <a:t>		Substances carried by sodium </a:t>
            </a:r>
            <a:r>
              <a:rPr lang="en-US" dirty="0" err="1" smtClean="0">
                <a:latin typeface="Times New Roman" pitchFamily="18" charset="0"/>
                <a:cs typeface="Times New Roman" pitchFamily="18" charset="0"/>
              </a:rPr>
              <a:t>cotransport</a:t>
            </a:r>
            <a:r>
              <a:rPr lang="en-US" dirty="0" smtClean="0">
                <a:latin typeface="Times New Roman" pitchFamily="18" charset="0"/>
                <a:cs typeface="Times New Roman" pitchFamily="18" charset="0"/>
              </a:rPr>
              <a:t> are</a:t>
            </a:r>
          </a:p>
          <a:p>
            <a:pPr>
              <a:buNone/>
            </a:pPr>
            <a:r>
              <a:rPr lang="en-US" dirty="0" smtClean="0">
                <a:latin typeface="Times New Roman" pitchFamily="18" charset="0"/>
                <a:cs typeface="Times New Roman" pitchFamily="18" charset="0"/>
              </a:rPr>
              <a:t>glucose, amino acids, chloride, iodine, iron and </a:t>
            </a:r>
            <a:r>
              <a:rPr lang="en-US" dirty="0" err="1" smtClean="0">
                <a:latin typeface="Times New Roman" pitchFamily="18" charset="0"/>
                <a:cs typeface="Times New Roman" pitchFamily="18" charset="0"/>
              </a:rPr>
              <a:t>urate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dirty="0" smtClean="0"/>
              <a:t>    </a:t>
            </a:r>
            <a:r>
              <a:rPr lang="en-US" sz="3600" dirty="0" smtClean="0">
                <a:latin typeface="Times New Roman" pitchFamily="18" charset="0"/>
                <a:cs typeface="Times New Roman" pitchFamily="18" charset="0"/>
              </a:rPr>
              <a:t>SODIUM COTRANSPORT</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47800" y="2057400"/>
            <a:ext cx="6400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buNone/>
            </a:pPr>
            <a:r>
              <a:rPr lang="en-US" sz="2800" b="1" i="1" dirty="0" smtClean="0">
                <a:latin typeface="Times New Roman" pitchFamily="18" charset="0"/>
                <a:cs typeface="Times New Roman" pitchFamily="18" charset="0"/>
              </a:rPr>
              <a:t>Carrier protein for sodium </a:t>
            </a:r>
            <a:r>
              <a:rPr lang="en-US" sz="2800" b="1" i="1" dirty="0" err="1" smtClean="0">
                <a:latin typeface="Times New Roman" pitchFamily="18" charset="0"/>
                <a:cs typeface="Times New Roman" pitchFamily="18" charset="0"/>
              </a:rPr>
              <a:t>cotransport</a:t>
            </a:r>
            <a:endParaRPr lang="en-US" sz="2800" b="1" i="1"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Carrier protein for the sodium </a:t>
            </a:r>
            <a:r>
              <a:rPr lang="en-US" sz="2800" dirty="0" err="1" smtClean="0">
                <a:latin typeface="Times New Roman" pitchFamily="18" charset="0"/>
                <a:cs typeface="Times New Roman" pitchFamily="18" charset="0"/>
              </a:rPr>
              <a:t>cotransport</a:t>
            </a:r>
            <a:r>
              <a:rPr lang="en-US" sz="2800" dirty="0" smtClean="0">
                <a:latin typeface="Times New Roman" pitchFamily="18" charset="0"/>
                <a:cs typeface="Times New Roman" pitchFamily="18" charset="0"/>
              </a:rPr>
              <a:t> has two</a:t>
            </a:r>
          </a:p>
          <a:p>
            <a:pPr>
              <a:buNone/>
            </a:pPr>
            <a:r>
              <a:rPr lang="en-US" sz="2800" dirty="0" smtClean="0">
                <a:latin typeface="Times New Roman" pitchFamily="18" charset="0"/>
                <a:cs typeface="Times New Roman" pitchFamily="18" charset="0"/>
              </a:rPr>
              <a:t>receptor sites on the outer surface. </a:t>
            </a:r>
          </a:p>
          <a:p>
            <a:pPr>
              <a:buNone/>
            </a:pPr>
            <a:r>
              <a:rPr lang="en-US" sz="2800" dirty="0" smtClean="0">
                <a:latin typeface="Times New Roman" pitchFamily="18" charset="0"/>
                <a:cs typeface="Times New Roman" pitchFamily="18" charset="0"/>
              </a:rPr>
              <a:t>	Among the two sites, one is for binding of sodium and</a:t>
            </a:r>
          </a:p>
          <a:p>
            <a:pPr>
              <a:buNone/>
            </a:pPr>
            <a:r>
              <a:rPr lang="en-US" sz="2800" dirty="0" smtClean="0">
                <a:latin typeface="Times New Roman" pitchFamily="18" charset="0"/>
                <a:cs typeface="Times New Roman" pitchFamily="18" charset="0"/>
              </a:rPr>
              <a:t> another site is for binding of other substance.</a:t>
            </a:r>
          </a:p>
          <a:p>
            <a:pPr>
              <a:buNone/>
            </a:pPr>
            <a:r>
              <a:rPr lang="en-US" sz="2800" b="1" i="1" dirty="0" smtClean="0">
                <a:latin typeface="Times New Roman" pitchFamily="18" charset="0"/>
                <a:cs typeface="Times New Roman" pitchFamily="18" charset="0"/>
              </a:rPr>
              <a:t>Sodium </a:t>
            </a:r>
            <a:r>
              <a:rPr lang="en-US" sz="2800" b="1" i="1" dirty="0" err="1" smtClean="0">
                <a:latin typeface="Times New Roman" pitchFamily="18" charset="0"/>
                <a:cs typeface="Times New Roman" pitchFamily="18" charset="0"/>
              </a:rPr>
              <a:t>cotransport</a:t>
            </a:r>
            <a:r>
              <a:rPr lang="en-US" sz="2800" b="1" i="1" dirty="0" smtClean="0">
                <a:latin typeface="Times New Roman" pitchFamily="18" charset="0"/>
                <a:cs typeface="Times New Roman" pitchFamily="18" charset="0"/>
              </a:rPr>
              <a:t> of glucose</a:t>
            </a:r>
          </a:p>
          <a:p>
            <a:pPr algn="just">
              <a:buNone/>
            </a:pPr>
            <a:r>
              <a:rPr lang="en-US" sz="2800" dirty="0" smtClean="0">
                <a:latin typeface="Times New Roman" pitchFamily="18" charset="0"/>
                <a:cs typeface="Times New Roman" pitchFamily="18" charset="0"/>
              </a:rPr>
              <a:t>		Sodium </a:t>
            </a:r>
            <a:r>
              <a:rPr lang="en-US" sz="2800" dirty="0" err="1" smtClean="0">
                <a:latin typeface="Times New Roman" pitchFamily="18" charset="0"/>
                <a:cs typeface="Times New Roman" pitchFamily="18" charset="0"/>
              </a:rPr>
              <a:t>cotransport</a:t>
            </a:r>
            <a:r>
              <a:rPr lang="en-US" sz="2800" dirty="0" smtClean="0">
                <a:latin typeface="Times New Roman" pitchFamily="18" charset="0"/>
                <a:cs typeface="Times New Roman" pitchFamily="18" charset="0"/>
              </a:rPr>
              <a:t> of glucose occurs during</a:t>
            </a:r>
          </a:p>
          <a:p>
            <a:pPr algn="just">
              <a:buNone/>
            </a:pPr>
            <a:r>
              <a:rPr lang="en-US" sz="2800" dirty="0" smtClean="0">
                <a:latin typeface="Times New Roman" pitchFamily="18" charset="0"/>
                <a:cs typeface="Times New Roman" pitchFamily="18" charset="0"/>
              </a:rPr>
              <a:t> absorption of glucose from the intestine and</a:t>
            </a:r>
          </a:p>
          <a:p>
            <a:pPr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reabsorption</a:t>
            </a:r>
            <a:r>
              <a:rPr lang="en-US" sz="2800" dirty="0" smtClean="0">
                <a:latin typeface="Times New Roman" pitchFamily="18" charset="0"/>
                <a:cs typeface="Times New Roman" pitchFamily="18" charset="0"/>
              </a:rPr>
              <a:t> of glucose from the renal tubule.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buNone/>
            </a:pPr>
            <a:r>
              <a:rPr lang="en-US" sz="2800" b="1" i="1" dirty="0" smtClean="0">
                <a:solidFill>
                  <a:srgbClr val="FFC000"/>
                </a:solidFill>
                <a:latin typeface="Times New Roman" pitchFamily="18" charset="0"/>
                <a:cs typeface="Times New Roman" pitchFamily="18" charset="0"/>
              </a:rPr>
              <a:t>Sodium Counter Transport</a:t>
            </a:r>
          </a:p>
          <a:p>
            <a:pPr>
              <a:buNone/>
            </a:pP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Sodium counter transport is the process by which </a:t>
            </a:r>
          </a:p>
          <a:p>
            <a:pPr>
              <a:buNone/>
            </a:pPr>
            <a:r>
              <a:rPr lang="en-US" sz="2800" dirty="0" smtClean="0">
                <a:latin typeface="Times New Roman" pitchFamily="18" charset="0"/>
                <a:cs typeface="Times New Roman" pitchFamily="18" charset="0"/>
              </a:rPr>
              <a:t>the substances are transported across the cell membrane </a:t>
            </a:r>
          </a:p>
          <a:p>
            <a:pPr>
              <a:buNone/>
            </a:pPr>
            <a:r>
              <a:rPr lang="en-US" sz="2800" dirty="0" smtClean="0">
                <a:latin typeface="Times New Roman" pitchFamily="18" charset="0"/>
                <a:cs typeface="Times New Roman" pitchFamily="18" charset="0"/>
              </a:rPr>
              <a:t>in exchange for sodium ions by carrier protein called </a:t>
            </a:r>
          </a:p>
          <a:p>
            <a:pPr>
              <a:buNone/>
            </a:pPr>
            <a:r>
              <a:rPr lang="en-US" sz="2800" dirty="0" err="1" smtClean="0">
                <a:latin typeface="Times New Roman" pitchFamily="18" charset="0"/>
                <a:cs typeface="Times New Roman" pitchFamily="18" charset="0"/>
              </a:rPr>
              <a:t>antiport</a:t>
            </a:r>
            <a:r>
              <a:rPr lang="en-US" sz="2800" dirty="0" smtClean="0">
                <a:latin typeface="Times New Roman" pitchFamily="18" charset="0"/>
                <a:cs typeface="Times New Roman" pitchFamily="18" charset="0"/>
              </a:rPr>
              <a:t>.</a:t>
            </a:r>
          </a:p>
          <a:p>
            <a:pPr marL="514350" indent="-514350">
              <a:buNone/>
            </a:pPr>
            <a:r>
              <a:rPr lang="en-US" sz="2800" b="1" dirty="0" smtClean="0">
                <a:latin typeface="Times New Roman" pitchFamily="18" charset="0"/>
                <a:cs typeface="Times New Roman" pitchFamily="18" charset="0"/>
              </a:rPr>
              <a:t>1. Sodium-calcium counter transport: </a:t>
            </a:r>
          </a:p>
          <a:p>
            <a:pPr marL="514350" indent="-514350">
              <a:buNone/>
            </a:pPr>
            <a:r>
              <a:rPr lang="en-US" sz="2800" dirty="0" smtClean="0">
                <a:latin typeface="Times New Roman" pitchFamily="18" charset="0"/>
                <a:cs typeface="Times New Roman" pitchFamily="18" charset="0"/>
              </a:rPr>
              <a:t>	In this, sodium and calcium ions move in opposite</a:t>
            </a:r>
          </a:p>
          <a:p>
            <a:pPr>
              <a:buNone/>
            </a:pPr>
            <a:r>
              <a:rPr lang="en-US" sz="2800" dirty="0" smtClean="0">
                <a:latin typeface="Times New Roman" pitchFamily="18" charset="0"/>
                <a:cs typeface="Times New Roman" pitchFamily="18" charset="0"/>
              </a:rPr>
              <a:t>directions with the help of a carrier protein. This type of</a:t>
            </a:r>
          </a:p>
          <a:p>
            <a:pPr>
              <a:buNone/>
            </a:pPr>
            <a:r>
              <a:rPr lang="en-US" sz="2800" dirty="0" smtClean="0">
                <a:latin typeface="Times New Roman" pitchFamily="18" charset="0"/>
                <a:cs typeface="Times New Roman" pitchFamily="18" charset="0"/>
              </a:rPr>
              <a:t>transport of sodium and calcium ions is present in all </a:t>
            </a:r>
          </a:p>
          <a:p>
            <a:pPr>
              <a:buNone/>
            </a:pPr>
            <a:r>
              <a:rPr lang="en-US" sz="2800" dirty="0" smtClean="0">
                <a:latin typeface="Times New Roman" pitchFamily="18" charset="0"/>
                <a:cs typeface="Times New Roman" pitchFamily="18" charset="0"/>
              </a:rPr>
              <a:t>the cell</a:t>
            </a:r>
            <a:r>
              <a:rPr lang="en-US" sz="2800" dirty="0" smtClean="0"/>
              <a:t>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181600"/>
          </a:xfrm>
        </p:spPr>
        <p:txBody>
          <a:bodyPr>
            <a:noAutofit/>
          </a:bodyPr>
          <a:lstStyle/>
          <a:p>
            <a:pPr>
              <a:buNone/>
            </a:pPr>
            <a:r>
              <a:rPr lang="en-US" sz="2800" b="1" dirty="0" smtClean="0">
                <a:latin typeface="Times New Roman" pitchFamily="18" charset="0"/>
                <a:cs typeface="Times New Roman" pitchFamily="18" charset="0"/>
              </a:rPr>
              <a:t>2.Sodium-hydrogen counter transport: </a:t>
            </a:r>
          </a:p>
          <a:p>
            <a:pPr algn="just">
              <a:buNone/>
            </a:pPr>
            <a:r>
              <a:rPr lang="en-US" sz="2800" dirty="0" smtClean="0">
                <a:latin typeface="Times New Roman" pitchFamily="18" charset="0"/>
                <a:cs typeface="Times New Roman" pitchFamily="18" charset="0"/>
              </a:rPr>
              <a:t>	In this system, the hydrogen ions are exchanged for</a:t>
            </a:r>
          </a:p>
          <a:p>
            <a:pPr>
              <a:buNone/>
            </a:pPr>
            <a:r>
              <a:rPr lang="en-US" sz="2800" dirty="0" smtClean="0">
                <a:latin typeface="Times New Roman" pitchFamily="18" charset="0"/>
                <a:cs typeface="Times New Roman" pitchFamily="18" charset="0"/>
              </a:rPr>
              <a:t>sodium ions and this occurs in the renal tubular cells. </a:t>
            </a:r>
          </a:p>
          <a:p>
            <a:pPr>
              <a:buNone/>
            </a:pPr>
            <a:r>
              <a:rPr lang="en-US" sz="2800" dirty="0" smtClean="0">
                <a:latin typeface="Times New Roman" pitchFamily="18" charset="0"/>
                <a:cs typeface="Times New Roman" pitchFamily="18" charset="0"/>
              </a:rPr>
              <a:t>The sodium </a:t>
            </a:r>
            <a:r>
              <a:rPr lang="en-US" sz="2800" dirty="0" err="1" smtClean="0">
                <a:latin typeface="Times New Roman" pitchFamily="18" charset="0"/>
                <a:cs typeface="Times New Roman" pitchFamily="18" charset="0"/>
              </a:rPr>
              <a:t>ionsmove</a:t>
            </a:r>
            <a:r>
              <a:rPr lang="en-US" sz="2800" dirty="0" smtClean="0">
                <a:latin typeface="Times New Roman" pitchFamily="18" charset="0"/>
                <a:cs typeface="Times New Roman" pitchFamily="18" charset="0"/>
              </a:rPr>
              <a:t> from tubular lumen into the</a:t>
            </a:r>
          </a:p>
          <a:p>
            <a:pPr>
              <a:buNone/>
            </a:pPr>
            <a:r>
              <a:rPr lang="en-US" sz="2800" dirty="0" smtClean="0">
                <a:latin typeface="Times New Roman" pitchFamily="18" charset="0"/>
                <a:cs typeface="Times New Roman" pitchFamily="18" charset="0"/>
              </a:rPr>
              <a:t>tubular cells and the hydrogen ions move from tubular </a:t>
            </a:r>
          </a:p>
          <a:p>
            <a:pPr>
              <a:buNone/>
            </a:pPr>
            <a:r>
              <a:rPr lang="en-US" sz="2800" dirty="0" smtClean="0">
                <a:latin typeface="Times New Roman" pitchFamily="18" charset="0"/>
                <a:cs typeface="Times New Roman" pitchFamily="18" charset="0"/>
              </a:rPr>
              <a:t>cell into the lumen.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lgn="ctr">
              <a:buNone/>
            </a:pPr>
            <a:r>
              <a:rPr lang="en-US" sz="2800" b="1" dirty="0" smtClean="0">
                <a:solidFill>
                  <a:srgbClr val="FF0000"/>
                </a:solidFill>
                <a:latin typeface="Times New Roman" pitchFamily="18" charset="0"/>
                <a:cs typeface="Times New Roman" pitchFamily="18" charset="0"/>
              </a:rPr>
              <a:t>SPECIAL TYPES OF ACTIVE TRANSPORT</a:t>
            </a:r>
          </a:p>
          <a:p>
            <a:pPr algn="just">
              <a:buNone/>
            </a:pPr>
            <a:r>
              <a:rPr lang="en-US" sz="2800" dirty="0" smtClean="0">
                <a:latin typeface="Times New Roman" pitchFamily="18" charset="0"/>
                <a:cs typeface="Times New Roman" pitchFamily="18" charset="0"/>
              </a:rPr>
              <a:t>		In addition to primary and secondary active transport systems, there are some special categories of active transport which are generally called the vesicular transport.</a:t>
            </a:r>
          </a:p>
          <a:p>
            <a:pPr>
              <a:buNone/>
            </a:pPr>
            <a:r>
              <a:rPr lang="en-US" sz="2800" dirty="0" smtClean="0">
                <a:latin typeface="Times New Roman" pitchFamily="18" charset="0"/>
                <a:cs typeface="Times New Roman" pitchFamily="18" charset="0"/>
              </a:rPr>
              <a:t>Special categories of active transport:</a:t>
            </a:r>
          </a:p>
          <a:p>
            <a:pPr>
              <a:buNone/>
            </a:pP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Endocytosis</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Exocytosis</a:t>
            </a:r>
            <a:endParaRPr lang="en-US" sz="2800" dirty="0" smtClean="0">
              <a:latin typeface="Times New Roman" pitchFamily="18" charset="0"/>
              <a:cs typeface="Times New Roman" pitchFamily="18" charset="0"/>
            </a:endParaRPr>
          </a:p>
          <a:p>
            <a:pPr>
              <a:buNone/>
            </a:pPr>
            <a:r>
              <a:rPr lang="en-US" sz="2800" dirty="0" smtClean="0"/>
              <a:t>   </a:t>
            </a:r>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Transcytosis</a:t>
            </a:r>
            <a:r>
              <a:rPr lang="en-US" sz="2800" dirty="0" smtClean="0">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a:buNone/>
            </a:pP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buNone/>
            </a:pPr>
            <a:r>
              <a:rPr lang="en-US" sz="2800" b="1" dirty="0" smtClean="0">
                <a:solidFill>
                  <a:srgbClr val="FF0000"/>
                </a:solidFill>
                <a:latin typeface="Times New Roman" pitchFamily="18" charset="0"/>
                <a:cs typeface="Times New Roman" pitchFamily="18" charset="0"/>
              </a:rPr>
              <a:t>ENDOCYTOSIS</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Endocytosis</a:t>
            </a:r>
            <a:r>
              <a:rPr lang="en-US" sz="2800" dirty="0" smtClean="0">
                <a:latin typeface="Times New Roman" pitchFamily="18" charset="0"/>
                <a:cs typeface="Times New Roman" pitchFamily="18" charset="0"/>
              </a:rPr>
              <a:t> is a transport </a:t>
            </a:r>
            <a:r>
              <a:rPr lang="en-US" sz="2800" b="1" dirty="0" smtClean="0">
                <a:latin typeface="Times New Roman" pitchFamily="18" charset="0"/>
                <a:cs typeface="Times New Roman" pitchFamily="18" charset="0"/>
              </a:rPr>
              <a:t>macromolecules enter the cell. Macromolecules </a:t>
            </a:r>
            <a:r>
              <a:rPr lang="en-US" sz="2800" dirty="0" smtClean="0">
                <a:latin typeface="Times New Roman" pitchFamily="18" charset="0"/>
                <a:cs typeface="Times New Roman" pitchFamily="18" charset="0"/>
              </a:rPr>
              <a:t>(substances with larger molecules) cannot pass through the cell membrane either by active or by passive transport mechanism. Such substances are transported into the cell by </a:t>
            </a:r>
            <a:r>
              <a:rPr lang="en-US" sz="2800" dirty="0" err="1" smtClean="0">
                <a:solidFill>
                  <a:srgbClr val="00B0F0"/>
                </a:solidFill>
                <a:latin typeface="Times New Roman" pitchFamily="18" charset="0"/>
                <a:cs typeface="Times New Roman" pitchFamily="18" charset="0"/>
              </a:rPr>
              <a:t>endocytosis</a:t>
            </a:r>
            <a:r>
              <a:rPr lang="en-US" sz="2800" dirty="0" smtClean="0">
                <a:solidFill>
                  <a:srgbClr val="00B0F0"/>
                </a:solidFill>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Pinocytosis</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Phagocytosis</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Transcytosis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None/>
            </a:pPr>
            <a:r>
              <a:rPr lang="en-US" sz="2800" dirty="0" smtClean="0">
                <a:solidFill>
                  <a:srgbClr val="FF0000"/>
                </a:solidFill>
                <a:latin typeface="Times New Roman" pitchFamily="18" charset="0"/>
                <a:cs typeface="Times New Roman" pitchFamily="18" charset="0"/>
              </a:rPr>
              <a:t>PINOCYTOSIS</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Pinocytosis</a:t>
            </a:r>
            <a:r>
              <a:rPr lang="en-US" sz="2800" dirty="0" smtClean="0">
                <a:latin typeface="Times New Roman" pitchFamily="18" charset="0"/>
                <a:cs typeface="Times New Roman" pitchFamily="18" charset="0"/>
              </a:rPr>
              <a:t> is a process by which macromolecules like bacteria and antigens are taken into the cells. It is otherwise called the </a:t>
            </a:r>
            <a:r>
              <a:rPr lang="en-US" sz="2800" dirty="0" smtClean="0">
                <a:solidFill>
                  <a:srgbClr val="00B0F0"/>
                </a:solidFill>
                <a:latin typeface="Times New Roman" pitchFamily="18" charset="0"/>
                <a:cs typeface="Times New Roman" pitchFamily="18" charset="0"/>
              </a:rPr>
              <a:t>cell drinking.</a:t>
            </a:r>
          </a:p>
          <a:p>
            <a:pPr>
              <a:buNone/>
            </a:pPr>
            <a:r>
              <a:rPr lang="en-US" sz="2800" i="1" dirty="0" smtClean="0">
                <a:solidFill>
                  <a:srgbClr val="FFC000"/>
                </a:solidFill>
                <a:latin typeface="Times New Roman" pitchFamily="18" charset="0"/>
                <a:cs typeface="Times New Roman" pitchFamily="18" charset="0"/>
              </a:rPr>
              <a:t>Mechanism of </a:t>
            </a:r>
            <a:r>
              <a:rPr lang="en-US" sz="2800" i="1" dirty="0" err="1" smtClean="0">
                <a:solidFill>
                  <a:srgbClr val="FFC000"/>
                </a:solidFill>
                <a:latin typeface="Times New Roman" pitchFamily="18" charset="0"/>
                <a:cs typeface="Times New Roman" pitchFamily="18" charset="0"/>
              </a:rPr>
              <a:t>pinocytosis</a:t>
            </a:r>
            <a:endParaRPr lang="en-US" sz="2800" i="1" dirty="0" smtClean="0">
              <a:solidFill>
                <a:srgbClr val="FFC00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Macromolecules (in the form of droplets of fluid)bind to the outer surface of the cell membrane</a:t>
            </a:r>
          </a:p>
          <a:p>
            <a:r>
              <a:rPr lang="en-US" sz="2800" dirty="0" smtClean="0">
                <a:latin typeface="Times New Roman" pitchFamily="18" charset="0"/>
                <a:cs typeface="Times New Roman" pitchFamily="18" charset="0"/>
              </a:rPr>
              <a:t>Now, the cell membrane </a:t>
            </a:r>
            <a:r>
              <a:rPr lang="en-US" sz="2800" dirty="0" err="1" smtClean="0">
                <a:latin typeface="Times New Roman" pitchFamily="18" charset="0"/>
                <a:cs typeface="Times New Roman" pitchFamily="18" charset="0"/>
              </a:rPr>
              <a:t>evaginates</a:t>
            </a:r>
            <a:r>
              <a:rPr lang="en-US" sz="2800" dirty="0" smtClean="0">
                <a:latin typeface="Times New Roman" pitchFamily="18" charset="0"/>
                <a:cs typeface="Times New Roman" pitchFamily="18" charset="0"/>
              </a:rPr>
              <a:t> around the droplets</a:t>
            </a:r>
          </a:p>
          <a:p>
            <a:r>
              <a:rPr lang="en-US" sz="2800" dirty="0" smtClean="0">
                <a:latin typeface="Times New Roman" pitchFamily="18" charset="0"/>
                <a:cs typeface="Times New Roman" pitchFamily="18" charset="0"/>
              </a:rPr>
              <a:t>Droplets are engulfed by the membrane</a:t>
            </a: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Times New Roman" pitchFamily="18" charset="0"/>
                <a:cs typeface="Times New Roman" pitchFamily="18" charset="0"/>
              </a:rPr>
              <a:t>     Process of </a:t>
            </a:r>
            <a:r>
              <a:rPr lang="en-US" sz="3600" dirty="0" err="1" smtClean="0">
                <a:latin typeface="Times New Roman" pitchFamily="18" charset="0"/>
                <a:cs typeface="Times New Roman" pitchFamily="18" charset="0"/>
              </a:rPr>
              <a:t>Pinocytosis</a:t>
            </a:r>
            <a:endParaRPr lang="en-US" sz="3600"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990600" y="2209800"/>
            <a:ext cx="7010400" cy="3809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ctr">
              <a:buNone/>
            </a:pPr>
            <a:r>
              <a:rPr lang="en-US" sz="3600" dirty="0" smtClean="0">
                <a:solidFill>
                  <a:srgbClr val="0070C0"/>
                </a:solidFill>
                <a:latin typeface="Times New Roman" pitchFamily="18" charset="0"/>
                <a:cs typeface="Times New Roman" pitchFamily="18" charset="0"/>
              </a:rPr>
              <a:t>PASSIVE TRANSPORT</a:t>
            </a:r>
          </a:p>
          <a:p>
            <a:pPr algn="just"/>
            <a:r>
              <a:rPr lang="en-US" sz="3200" dirty="0" smtClean="0">
                <a:latin typeface="Times New Roman" pitchFamily="18" charset="0"/>
                <a:cs typeface="Times New Roman" pitchFamily="18" charset="0"/>
              </a:rPr>
              <a:t>Also called as </a:t>
            </a:r>
            <a:r>
              <a:rPr lang="en-US" sz="3200" dirty="0" smtClean="0">
                <a:solidFill>
                  <a:srgbClr val="FFC000"/>
                </a:solidFill>
                <a:latin typeface="Times New Roman" pitchFamily="18" charset="0"/>
                <a:cs typeface="Times New Roman" pitchFamily="18" charset="0"/>
              </a:rPr>
              <a:t>diffusion</a:t>
            </a:r>
            <a:r>
              <a:rPr lang="en-US" sz="3200" dirty="0" smtClean="0">
                <a:latin typeface="Times New Roman" pitchFamily="18" charset="0"/>
                <a:cs typeface="Times New Roman" pitchFamily="18" charset="0"/>
              </a:rPr>
              <a:t> or downhill movement, it does not need energy.</a:t>
            </a:r>
          </a:p>
          <a:p>
            <a:pPr algn="just"/>
            <a:r>
              <a:rPr lang="en-US" sz="3200" dirty="0" smtClean="0">
                <a:latin typeface="Times New Roman" pitchFamily="18" charset="0"/>
                <a:cs typeface="Times New Roman" pitchFamily="18" charset="0"/>
              </a:rPr>
              <a:t>Passive transport is the transport of substances along the </a:t>
            </a:r>
            <a:r>
              <a:rPr lang="en-US" sz="3200" b="1" dirty="0" smtClean="0">
                <a:latin typeface="Times New Roman" pitchFamily="18" charset="0"/>
                <a:cs typeface="Times New Roman" pitchFamily="18" charset="0"/>
              </a:rPr>
              <a:t>concentration gradient or electrical gradient or </a:t>
            </a:r>
            <a:r>
              <a:rPr lang="en-US" sz="3200" dirty="0" smtClean="0">
                <a:latin typeface="Times New Roman" pitchFamily="18" charset="0"/>
                <a:cs typeface="Times New Roman" pitchFamily="18" charset="0"/>
              </a:rPr>
              <a:t>both </a:t>
            </a:r>
            <a:r>
              <a:rPr lang="en-US" sz="3200" b="1" dirty="0" smtClean="0">
                <a:latin typeface="Times New Roman" pitchFamily="18" charset="0"/>
                <a:cs typeface="Times New Roman" pitchFamily="18" charset="0"/>
              </a:rPr>
              <a:t>(electrochemical gradient).</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substances move from region of higher concentration to the region of lower concentration.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en-US" sz="2800" dirty="0" smtClean="0">
                <a:latin typeface="Times New Roman" pitchFamily="18" charset="0"/>
                <a:cs typeface="Times New Roman" pitchFamily="18" charset="0"/>
              </a:rPr>
              <a:t>Engulfed droplets are converted into vesicles and vacuoles, which are called </a:t>
            </a:r>
            <a:r>
              <a:rPr lang="en-US" sz="2800" dirty="0" err="1" smtClean="0">
                <a:latin typeface="Times New Roman" pitchFamily="18" charset="0"/>
                <a:cs typeface="Times New Roman" pitchFamily="18" charset="0"/>
              </a:rPr>
              <a:t>endosomes</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Endosome</a:t>
            </a:r>
            <a:r>
              <a:rPr lang="en-US" sz="2800" dirty="0" smtClean="0">
                <a:latin typeface="Times New Roman" pitchFamily="18" charset="0"/>
                <a:cs typeface="Times New Roman" pitchFamily="18" charset="0"/>
              </a:rPr>
              <a:t> travels into the interior of the cell</a:t>
            </a:r>
          </a:p>
          <a:p>
            <a:r>
              <a:rPr lang="en-US" sz="2800" dirty="0" smtClean="0">
                <a:latin typeface="Times New Roman" pitchFamily="18" charset="0"/>
                <a:cs typeface="Times New Roman" pitchFamily="18" charset="0"/>
              </a:rPr>
              <a:t>Primary </a:t>
            </a:r>
            <a:r>
              <a:rPr lang="en-US" sz="2800" dirty="0" err="1" smtClean="0">
                <a:latin typeface="Times New Roman" pitchFamily="18" charset="0"/>
                <a:cs typeface="Times New Roman" pitchFamily="18" charset="0"/>
              </a:rPr>
              <a:t>lysosome</a:t>
            </a:r>
            <a:r>
              <a:rPr lang="en-US" sz="2800" dirty="0" smtClean="0">
                <a:latin typeface="Times New Roman" pitchFamily="18" charset="0"/>
                <a:cs typeface="Times New Roman" pitchFamily="18" charset="0"/>
              </a:rPr>
              <a:t> in the cytoplasm fuses with </a:t>
            </a:r>
            <a:r>
              <a:rPr lang="en-US" sz="2800" dirty="0" err="1" smtClean="0">
                <a:latin typeface="Times New Roman" pitchFamily="18" charset="0"/>
                <a:cs typeface="Times New Roman" pitchFamily="18" charset="0"/>
              </a:rPr>
              <a:t>endosome</a:t>
            </a:r>
            <a:r>
              <a:rPr lang="en-US" sz="2800" dirty="0" smtClean="0">
                <a:latin typeface="Times New Roman" pitchFamily="18" charset="0"/>
                <a:cs typeface="Times New Roman" pitchFamily="18" charset="0"/>
              </a:rPr>
              <a:t> and forms secondary </a:t>
            </a:r>
            <a:r>
              <a:rPr lang="en-US" sz="2800" dirty="0" err="1" smtClean="0">
                <a:latin typeface="Times New Roman" pitchFamily="18" charset="0"/>
                <a:cs typeface="Times New Roman" pitchFamily="18" charset="0"/>
              </a:rPr>
              <a:t>lysosome</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Now, hydrolytic enzymes present in the secondary </a:t>
            </a:r>
            <a:r>
              <a:rPr lang="en-US" sz="2800" dirty="0" err="1" smtClean="0">
                <a:latin typeface="Times New Roman" pitchFamily="18" charset="0"/>
                <a:cs typeface="Times New Roman" pitchFamily="18" charset="0"/>
              </a:rPr>
              <a:t>lysosome</a:t>
            </a:r>
            <a:r>
              <a:rPr lang="en-US" sz="2800" dirty="0" smtClean="0">
                <a:latin typeface="Times New Roman" pitchFamily="18" charset="0"/>
                <a:cs typeface="Times New Roman" pitchFamily="18" charset="0"/>
              </a:rPr>
              <a:t> are activated resulting in digestion and degradation of the </a:t>
            </a:r>
            <a:r>
              <a:rPr lang="en-US" sz="2800" dirty="0" err="1" smtClean="0">
                <a:latin typeface="Times New Roman" pitchFamily="18" charset="0"/>
                <a:cs typeface="Times New Roman" pitchFamily="18" charset="0"/>
              </a:rPr>
              <a:t>endosomal</a:t>
            </a:r>
            <a:r>
              <a:rPr lang="en-US" sz="2800" dirty="0" smtClean="0">
                <a:latin typeface="Times New Roman" pitchFamily="18" charset="0"/>
                <a:cs typeface="Times New Roman" pitchFamily="18" charset="0"/>
              </a:rPr>
              <a:t> contents.</a:t>
            </a:r>
            <a:endParaRPr lang="en-US" sz="2800" i="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a:buNone/>
            </a:pPr>
            <a:r>
              <a:rPr lang="en-US" sz="2800" dirty="0" smtClean="0">
                <a:solidFill>
                  <a:srgbClr val="FF0000"/>
                </a:solidFill>
                <a:latin typeface="Times New Roman" pitchFamily="18" charset="0"/>
                <a:cs typeface="Times New Roman" pitchFamily="18" charset="0"/>
              </a:rPr>
              <a:t>PHAGOCYTOSIS</a:t>
            </a:r>
          </a:p>
          <a:p>
            <a:pPr>
              <a:buNone/>
            </a:pPr>
            <a:r>
              <a:rPr lang="en-US" sz="2800" dirty="0" smtClean="0">
                <a:latin typeface="Times New Roman" pitchFamily="18" charset="0"/>
                <a:cs typeface="Times New Roman" pitchFamily="18" charset="0"/>
              </a:rPr>
              <a:t>		Process by which particles larger than the</a:t>
            </a:r>
          </a:p>
          <a:p>
            <a:pPr>
              <a:buNone/>
            </a:pPr>
            <a:r>
              <a:rPr lang="en-US" sz="2800" dirty="0" smtClean="0">
                <a:latin typeface="Times New Roman" pitchFamily="18" charset="0"/>
                <a:cs typeface="Times New Roman" pitchFamily="18" charset="0"/>
              </a:rPr>
              <a:t> macromolecules are engulfed into the cells. It is also</a:t>
            </a:r>
          </a:p>
          <a:p>
            <a:pPr>
              <a:buNone/>
            </a:pPr>
            <a:r>
              <a:rPr lang="en-US" sz="2800" dirty="0" smtClean="0">
                <a:latin typeface="Times New Roman" pitchFamily="18" charset="0"/>
                <a:cs typeface="Times New Roman" pitchFamily="18" charset="0"/>
              </a:rPr>
              <a:t> called </a:t>
            </a:r>
            <a:r>
              <a:rPr lang="en-US" sz="2800" dirty="0" smtClean="0">
                <a:solidFill>
                  <a:srgbClr val="00B0F0"/>
                </a:solidFill>
                <a:latin typeface="Times New Roman" pitchFamily="18" charset="0"/>
                <a:cs typeface="Times New Roman" pitchFamily="18" charset="0"/>
              </a:rPr>
              <a:t>cell eating</a:t>
            </a:r>
            <a:r>
              <a:rPr lang="en-US" sz="2800" dirty="0" smtClean="0">
                <a:latin typeface="Times New Roman" pitchFamily="18" charset="0"/>
                <a:cs typeface="Times New Roman" pitchFamily="18" charset="0"/>
              </a:rPr>
              <a:t>. Larger bacteria, larger antigens and</a:t>
            </a:r>
          </a:p>
          <a:p>
            <a:pPr>
              <a:buNone/>
            </a:pPr>
            <a:r>
              <a:rPr lang="en-US" sz="2800" dirty="0" smtClean="0">
                <a:latin typeface="Times New Roman" pitchFamily="18" charset="0"/>
                <a:cs typeface="Times New Roman" pitchFamily="18" charset="0"/>
              </a:rPr>
              <a:t>other larger foreign bodies are taken inside the cell by</a:t>
            </a:r>
          </a:p>
          <a:p>
            <a:pPr>
              <a:buNone/>
            </a:pPr>
            <a:r>
              <a:rPr lang="en-US" sz="2800" dirty="0" smtClean="0">
                <a:latin typeface="Times New Roman" pitchFamily="18" charset="0"/>
                <a:cs typeface="Times New Roman" pitchFamily="18" charset="0"/>
              </a:rPr>
              <a:t>means of </a:t>
            </a:r>
            <a:r>
              <a:rPr lang="en-US" sz="2800" dirty="0" err="1" smtClean="0">
                <a:latin typeface="Times New Roman" pitchFamily="18" charset="0"/>
                <a:cs typeface="Times New Roman" pitchFamily="18" charset="0"/>
              </a:rPr>
              <a:t>phagocytosis</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Only few cells in the body like </a:t>
            </a:r>
            <a:r>
              <a:rPr lang="en-US" sz="2800" dirty="0" err="1" smtClean="0">
                <a:latin typeface="Times New Roman" pitchFamily="18" charset="0"/>
                <a:cs typeface="Times New Roman" pitchFamily="18" charset="0"/>
              </a:rPr>
              <a:t>neutrophils</a:t>
            </a:r>
            <a:r>
              <a:rPr lang="en-US" sz="2800" dirty="0" smtClean="0">
                <a:latin typeface="Times New Roman" pitchFamily="18" charset="0"/>
                <a:cs typeface="Times New Roman" pitchFamily="18" charset="0"/>
              </a:rPr>
              <a:t>,</a:t>
            </a:r>
          </a:p>
          <a:p>
            <a:pPr>
              <a:buNone/>
            </a:pPr>
            <a:r>
              <a:rPr lang="en-US" sz="2800" dirty="0" err="1" smtClean="0">
                <a:latin typeface="Times New Roman" pitchFamily="18" charset="0"/>
                <a:cs typeface="Times New Roman" pitchFamily="18" charset="0"/>
              </a:rPr>
              <a:t>monocytes</a:t>
            </a:r>
            <a:r>
              <a:rPr lang="en-US" sz="2800" dirty="0" smtClean="0">
                <a:latin typeface="Times New Roman" pitchFamily="18" charset="0"/>
                <a:cs typeface="Times New Roman" pitchFamily="18" charset="0"/>
              </a:rPr>
              <a:t> and the tissue macrophages show</a:t>
            </a:r>
          </a:p>
          <a:p>
            <a:pPr>
              <a:buNone/>
            </a:pPr>
            <a:r>
              <a:rPr lang="en-US" sz="2800" dirty="0" err="1" smtClean="0">
                <a:latin typeface="Times New Roman" pitchFamily="18" charset="0"/>
                <a:cs typeface="Times New Roman" pitchFamily="18" charset="0"/>
              </a:rPr>
              <a:t>phagocytosis</a:t>
            </a:r>
            <a:r>
              <a:rPr lang="en-US" sz="2800" dirty="0" smtClean="0">
                <a:latin typeface="Times New Roman" pitchFamily="18" charset="0"/>
                <a:cs typeface="Times New Roman" pitchFamily="18" charset="0"/>
              </a:rPr>
              <a:t>. Among these cells, the macrophages are</a:t>
            </a:r>
          </a:p>
          <a:p>
            <a:pPr>
              <a:buNone/>
            </a:pPr>
            <a:r>
              <a:rPr lang="en-US" sz="2800" dirty="0" smtClean="0">
                <a:latin typeface="Times New Roman" pitchFamily="18" charset="0"/>
                <a:cs typeface="Times New Roman" pitchFamily="18" charset="0"/>
              </a:rPr>
              <a:t>the largest </a:t>
            </a:r>
            <a:r>
              <a:rPr lang="en-US" sz="2800" dirty="0" err="1" smtClean="0">
                <a:latin typeface="Times New Roman" pitchFamily="18" charset="0"/>
                <a:cs typeface="Times New Roman" pitchFamily="18" charset="0"/>
              </a:rPr>
              <a:t>phagocytic</a:t>
            </a:r>
            <a:r>
              <a:rPr lang="en-US" sz="2800" dirty="0" smtClean="0">
                <a:latin typeface="Times New Roman" pitchFamily="18" charset="0"/>
                <a:cs typeface="Times New Roman" pitchFamily="18" charset="0"/>
              </a:rPr>
              <a:t> cells.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200" dirty="0" smtClean="0">
                <a:latin typeface="Times New Roman" pitchFamily="18" charset="0"/>
                <a:cs typeface="Times New Roman" pitchFamily="18" charset="0"/>
              </a:rPr>
              <a:t>  Process of </a:t>
            </a:r>
            <a:r>
              <a:rPr lang="en-US" sz="3200" dirty="0" err="1" smtClean="0">
                <a:latin typeface="Times New Roman" pitchFamily="18" charset="0"/>
                <a:cs typeface="Times New Roman" pitchFamily="18" charset="0"/>
              </a:rPr>
              <a:t>Phagocytosis</a:t>
            </a:r>
            <a:endParaRPr lang="en-US" sz="320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576476" y="2133600"/>
            <a:ext cx="7957923"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a:bodyPr>
          <a:lstStyle/>
          <a:p>
            <a:pPr>
              <a:buNone/>
            </a:pPr>
            <a:r>
              <a:rPr lang="en-US" sz="2800" b="1" i="1" dirty="0" smtClean="0">
                <a:solidFill>
                  <a:srgbClr val="FFC000"/>
                </a:solidFill>
                <a:latin typeface="Times New Roman" pitchFamily="18" charset="0"/>
                <a:cs typeface="Times New Roman" pitchFamily="18" charset="0"/>
              </a:rPr>
              <a:t>Mechanism of </a:t>
            </a:r>
            <a:r>
              <a:rPr lang="en-US" sz="2800" b="1" i="1" dirty="0" err="1" smtClean="0">
                <a:solidFill>
                  <a:srgbClr val="FFC000"/>
                </a:solidFill>
                <a:latin typeface="Times New Roman" pitchFamily="18" charset="0"/>
                <a:cs typeface="Times New Roman" pitchFamily="18" charset="0"/>
              </a:rPr>
              <a:t>Phagocytosis</a:t>
            </a:r>
            <a:endParaRPr lang="en-US" sz="2800" b="1" i="1" dirty="0" smtClean="0">
              <a:solidFill>
                <a:srgbClr val="FFC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When bacteria or foreign body enters the body, first the </a:t>
            </a:r>
            <a:r>
              <a:rPr lang="en-US" dirty="0" err="1" smtClean="0">
                <a:latin typeface="Times New Roman" pitchFamily="18" charset="0"/>
                <a:cs typeface="Times New Roman" pitchFamily="18" charset="0"/>
              </a:rPr>
              <a:t>phagocytic</a:t>
            </a:r>
            <a:r>
              <a:rPr lang="en-US" dirty="0" smtClean="0">
                <a:latin typeface="Times New Roman" pitchFamily="18" charset="0"/>
                <a:cs typeface="Times New Roman" pitchFamily="18" charset="0"/>
              </a:rPr>
              <a:t> cell sends </a:t>
            </a:r>
            <a:r>
              <a:rPr lang="en-US" dirty="0" err="1" smtClean="0">
                <a:latin typeface="Times New Roman" pitchFamily="18" charset="0"/>
                <a:cs typeface="Times New Roman" pitchFamily="18" charset="0"/>
              </a:rPr>
              <a:t>cytoplasmic</a:t>
            </a:r>
            <a:r>
              <a:rPr lang="en-US" dirty="0" smtClean="0">
                <a:latin typeface="Times New Roman" pitchFamily="18" charset="0"/>
                <a:cs typeface="Times New Roman" pitchFamily="18" charset="0"/>
              </a:rPr>
              <a:t> extension </a:t>
            </a:r>
            <a:r>
              <a:rPr lang="en-US" b="1" dirty="0" smtClean="0">
                <a:latin typeface="Times New Roman" pitchFamily="18" charset="0"/>
                <a:cs typeface="Times New Roman" pitchFamily="18" charset="0"/>
              </a:rPr>
              <a:t>(pseudopodium) around bacteria or </a:t>
            </a:r>
            <a:r>
              <a:rPr lang="en-US" dirty="0" smtClean="0">
                <a:latin typeface="Times New Roman" pitchFamily="18" charset="0"/>
                <a:cs typeface="Times New Roman" pitchFamily="18" charset="0"/>
              </a:rPr>
              <a:t>foreign body</a:t>
            </a:r>
          </a:p>
          <a:p>
            <a:r>
              <a:rPr lang="en-US" dirty="0" smtClean="0">
                <a:latin typeface="Times New Roman" pitchFamily="18" charset="0"/>
                <a:cs typeface="Times New Roman" pitchFamily="18" charset="0"/>
              </a:rPr>
              <a:t>Then, these particles are engulfed and are converted into </a:t>
            </a:r>
            <a:r>
              <a:rPr lang="en-US" dirty="0" err="1" smtClean="0">
                <a:latin typeface="Times New Roman" pitchFamily="18" charset="0"/>
                <a:cs typeface="Times New Roman" pitchFamily="18" charset="0"/>
              </a:rPr>
              <a:t>endosome</a:t>
            </a:r>
            <a:r>
              <a:rPr lang="en-US" dirty="0" smtClean="0">
                <a:latin typeface="Times New Roman" pitchFamily="18" charset="0"/>
                <a:cs typeface="Times New Roman" pitchFamily="18" charset="0"/>
              </a:rPr>
              <a:t> like </a:t>
            </a:r>
            <a:r>
              <a:rPr lang="en-US" dirty="0" err="1" smtClean="0">
                <a:latin typeface="Times New Roman" pitchFamily="18" charset="0"/>
                <a:cs typeface="Times New Roman" pitchFamily="18" charset="0"/>
              </a:rPr>
              <a:t>vacuole.Vacuole</a:t>
            </a:r>
            <a:r>
              <a:rPr lang="en-US" dirty="0" smtClean="0">
                <a:latin typeface="Times New Roman" pitchFamily="18" charset="0"/>
                <a:cs typeface="Times New Roman" pitchFamily="18" charset="0"/>
              </a:rPr>
              <a:t> is very large and it is usually called the </a:t>
            </a:r>
            <a:r>
              <a:rPr lang="en-US" dirty="0" err="1" smtClean="0">
                <a:latin typeface="Times New Roman" pitchFamily="18" charset="0"/>
                <a:cs typeface="Times New Roman" pitchFamily="18" charset="0"/>
              </a:rPr>
              <a:t>phagosome</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Phagosome</a:t>
            </a:r>
            <a:r>
              <a:rPr lang="en-US" dirty="0" smtClean="0">
                <a:latin typeface="Times New Roman" pitchFamily="18" charset="0"/>
                <a:cs typeface="Times New Roman" pitchFamily="18" charset="0"/>
              </a:rPr>
              <a:t> travels into the interior of cell</a:t>
            </a:r>
          </a:p>
          <a:p>
            <a:r>
              <a:rPr lang="en-US" dirty="0" smtClean="0">
                <a:latin typeface="Times New Roman" pitchFamily="18" charset="0"/>
                <a:cs typeface="Times New Roman" pitchFamily="18" charset="0"/>
              </a:rPr>
              <a:t>Primary </a:t>
            </a:r>
            <a:r>
              <a:rPr lang="en-US" dirty="0" err="1" smtClean="0">
                <a:latin typeface="Times New Roman" pitchFamily="18" charset="0"/>
                <a:cs typeface="Times New Roman" pitchFamily="18" charset="0"/>
              </a:rPr>
              <a:t>lysosome</a:t>
            </a:r>
            <a:r>
              <a:rPr lang="en-US" dirty="0" smtClean="0">
                <a:latin typeface="Times New Roman" pitchFamily="18" charset="0"/>
                <a:cs typeface="Times New Roman" pitchFamily="18" charset="0"/>
              </a:rPr>
              <a:t> fuses with this </a:t>
            </a:r>
            <a:r>
              <a:rPr lang="en-US" dirty="0" err="1" smtClean="0">
                <a:latin typeface="Times New Roman" pitchFamily="18" charset="0"/>
                <a:cs typeface="Times New Roman" pitchFamily="18" charset="0"/>
              </a:rPr>
              <a:t>phagosome</a:t>
            </a:r>
            <a:r>
              <a:rPr lang="en-US" dirty="0" smtClean="0">
                <a:latin typeface="Times New Roman" pitchFamily="18" charset="0"/>
                <a:cs typeface="Times New Roman" pitchFamily="18" charset="0"/>
              </a:rPr>
              <a:t> and forms secondary </a:t>
            </a:r>
            <a:r>
              <a:rPr lang="en-US" dirty="0" err="1" smtClean="0">
                <a:latin typeface="Times New Roman" pitchFamily="18" charset="0"/>
                <a:cs typeface="Times New Roman" pitchFamily="18" charset="0"/>
              </a:rPr>
              <a:t>lysosome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Hydrolytic enzymes present in the secondary </a:t>
            </a:r>
            <a:r>
              <a:rPr lang="en-US" dirty="0" err="1" smtClean="0">
                <a:latin typeface="Times New Roman" pitchFamily="18" charset="0"/>
                <a:cs typeface="Times New Roman" pitchFamily="18" charset="0"/>
              </a:rPr>
              <a:t>lysosome</a:t>
            </a:r>
            <a:r>
              <a:rPr lang="en-US" dirty="0" smtClean="0">
                <a:latin typeface="Times New Roman" pitchFamily="18" charset="0"/>
                <a:cs typeface="Times New Roman" pitchFamily="18" charset="0"/>
              </a:rPr>
              <a:t> are activated resulting in digestion and degradation of the </a:t>
            </a:r>
            <a:r>
              <a:rPr lang="en-US" dirty="0" err="1" smtClean="0">
                <a:latin typeface="Times New Roman" pitchFamily="18" charset="0"/>
                <a:cs typeface="Times New Roman" pitchFamily="18" charset="0"/>
              </a:rPr>
              <a:t>phagosomal</a:t>
            </a:r>
            <a:r>
              <a:rPr lang="en-US" dirty="0" smtClean="0">
                <a:latin typeface="Times New Roman" pitchFamily="18" charset="0"/>
                <a:cs typeface="Times New Roman" pitchFamily="18" charset="0"/>
              </a:rPr>
              <a:t> contents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buNone/>
            </a:pPr>
            <a:r>
              <a:rPr lang="en-US" dirty="0" smtClean="0">
                <a:solidFill>
                  <a:srgbClr val="FF0000"/>
                </a:solidFill>
                <a:latin typeface="Times New Roman" pitchFamily="18" charset="0"/>
                <a:cs typeface="Times New Roman" pitchFamily="18" charset="0"/>
              </a:rPr>
              <a:t>RECEPTOR- MEDIATED ENDOCYTOSIS</a:t>
            </a:r>
          </a:p>
          <a:p>
            <a:pPr algn="just">
              <a:buNone/>
            </a:pPr>
            <a:r>
              <a:rPr lang="en-US" dirty="0" smtClean="0"/>
              <a:t>		</a:t>
            </a:r>
            <a:r>
              <a:rPr lang="en-US" sz="2800" dirty="0" smtClean="0">
                <a:latin typeface="Times New Roman" pitchFamily="18" charset="0"/>
                <a:cs typeface="Times New Roman" pitchFamily="18" charset="0"/>
              </a:rPr>
              <a:t>Receptor-mediated </a:t>
            </a:r>
            <a:r>
              <a:rPr lang="en-US" sz="2800" dirty="0" err="1" smtClean="0">
                <a:latin typeface="Times New Roman" pitchFamily="18" charset="0"/>
                <a:cs typeface="Times New Roman" pitchFamily="18" charset="0"/>
              </a:rPr>
              <a:t>endocytosis</a:t>
            </a:r>
            <a:r>
              <a:rPr lang="en-US" sz="2800" dirty="0" smtClean="0">
                <a:latin typeface="Times New Roman" pitchFamily="18" charset="0"/>
                <a:cs typeface="Times New Roman" pitchFamily="18" charset="0"/>
              </a:rPr>
              <a:t> is the transport of</a:t>
            </a:r>
          </a:p>
          <a:p>
            <a:pPr algn="just">
              <a:buNone/>
            </a:pPr>
            <a:r>
              <a:rPr lang="en-US" sz="2800" dirty="0" smtClean="0">
                <a:latin typeface="Times New Roman" pitchFamily="18" charset="0"/>
                <a:cs typeface="Times New Roman" pitchFamily="18" charset="0"/>
              </a:rPr>
              <a:t>macromolecules with the help of a receptor protein.</a:t>
            </a:r>
          </a:p>
          <a:p>
            <a:pPr>
              <a:buNone/>
            </a:pPr>
            <a:r>
              <a:rPr lang="en-US" sz="2800" dirty="0" smtClean="0">
                <a:latin typeface="Times New Roman" pitchFamily="18" charset="0"/>
                <a:cs typeface="Times New Roman" pitchFamily="18" charset="0"/>
              </a:rPr>
              <a:t>Surface of cell membrane has some pits which contain a</a:t>
            </a:r>
          </a:p>
          <a:p>
            <a:pPr>
              <a:buNone/>
            </a:pPr>
            <a:r>
              <a:rPr lang="en-US" sz="2800" dirty="0" smtClean="0">
                <a:latin typeface="Times New Roman" pitchFamily="18" charset="0"/>
                <a:cs typeface="Times New Roman" pitchFamily="18" charset="0"/>
              </a:rPr>
              <a:t>receptor protein called</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clathrin</a:t>
            </a:r>
            <a:r>
              <a:rPr lang="en-US" sz="2800" dirty="0" smtClean="0">
                <a:latin typeface="Times New Roman" pitchFamily="18" charset="0"/>
                <a:cs typeface="Times New Roman" pitchFamily="18" charset="0"/>
              </a:rPr>
              <a:t>. Together with a</a:t>
            </a:r>
          </a:p>
          <a:p>
            <a:pPr>
              <a:buNone/>
            </a:pPr>
            <a:r>
              <a:rPr lang="en-US" sz="2800" dirty="0" smtClean="0">
                <a:latin typeface="Times New Roman" pitchFamily="18" charset="0"/>
                <a:cs typeface="Times New Roman" pitchFamily="18" charset="0"/>
              </a:rPr>
              <a:t>receptor</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protein (</a:t>
            </a:r>
            <a:r>
              <a:rPr lang="en-US" sz="2800" dirty="0" err="1" smtClean="0">
                <a:latin typeface="Times New Roman" pitchFamily="18" charset="0"/>
                <a:cs typeface="Times New Roman" pitchFamily="18" charset="0"/>
              </a:rPr>
              <a:t>clathrin</a:t>
            </a:r>
            <a:r>
              <a:rPr lang="en-US" sz="2800" dirty="0" smtClean="0">
                <a:latin typeface="Times New Roman" pitchFamily="18" charset="0"/>
                <a:cs typeface="Times New Roman" pitchFamily="18" charset="0"/>
              </a:rPr>
              <a:t>), each pit is called </a:t>
            </a:r>
            <a:r>
              <a:rPr lang="en-US" sz="2800" dirty="0" smtClean="0">
                <a:solidFill>
                  <a:srgbClr val="00B0F0"/>
                </a:solidFill>
                <a:latin typeface="Times New Roman" pitchFamily="18" charset="0"/>
                <a:cs typeface="Times New Roman" pitchFamily="18" charset="0"/>
              </a:rPr>
              <a:t>receptor-</a:t>
            </a:r>
          </a:p>
          <a:p>
            <a:pPr>
              <a:buNone/>
            </a:pPr>
            <a:r>
              <a:rPr lang="en-US" sz="2800" dirty="0" smtClean="0">
                <a:solidFill>
                  <a:srgbClr val="00B0F0"/>
                </a:solidFill>
                <a:latin typeface="Times New Roman" pitchFamily="18" charset="0"/>
                <a:cs typeface="Times New Roman" pitchFamily="18" charset="0"/>
              </a:rPr>
              <a:t>coated pit. </a:t>
            </a:r>
            <a:r>
              <a:rPr lang="en-US" sz="2800" dirty="0" smtClean="0">
                <a:latin typeface="Times New Roman" pitchFamily="18" charset="0"/>
                <a:cs typeface="Times New Roman" pitchFamily="18" charset="0"/>
              </a:rPr>
              <a:t>These receptor-coated pits are involved in</a:t>
            </a:r>
          </a:p>
          <a:p>
            <a:pPr>
              <a:buNone/>
            </a:pPr>
            <a:r>
              <a:rPr lang="en-US" sz="2800" dirty="0" smtClean="0">
                <a:latin typeface="Times New Roman" pitchFamily="18" charset="0"/>
                <a:cs typeface="Times New Roman" pitchFamily="18" charset="0"/>
              </a:rPr>
              <a:t>the receptor mediated </a:t>
            </a:r>
            <a:r>
              <a:rPr lang="en-US" sz="2800" dirty="0" err="1" smtClean="0">
                <a:latin typeface="Times New Roman" pitchFamily="18" charset="0"/>
                <a:cs typeface="Times New Roman" pitchFamily="18" charset="0"/>
              </a:rPr>
              <a:t>endocytosis</a:t>
            </a:r>
            <a:r>
              <a:rPr lang="en-US" sz="28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sz="3600" dirty="0" smtClean="0">
                <a:latin typeface="Times New Roman" pitchFamily="18" charset="0"/>
                <a:cs typeface="Times New Roman" pitchFamily="18" charset="0"/>
              </a:rPr>
              <a:t>  Mechanism of receptor-mediated </a:t>
            </a:r>
            <a:r>
              <a:rPr lang="en-US" sz="3600" dirty="0" err="1" smtClean="0">
                <a:latin typeface="Times New Roman" pitchFamily="18" charset="0"/>
                <a:cs typeface="Times New Roman" pitchFamily="18" charset="0"/>
              </a:rPr>
              <a:t>endocytosis</a:t>
            </a:r>
            <a:endParaRPr lang="en-US" sz="3600"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981200"/>
            <a:ext cx="8229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Autofit/>
          </a:bodyPr>
          <a:lstStyle/>
          <a:p>
            <a:pPr>
              <a:buNone/>
            </a:pPr>
            <a:r>
              <a:rPr lang="en-US" sz="2800" b="1" i="1" dirty="0" smtClean="0">
                <a:solidFill>
                  <a:srgbClr val="FFC000"/>
                </a:solidFill>
                <a:latin typeface="Times New Roman" pitchFamily="18" charset="0"/>
                <a:cs typeface="Times New Roman" pitchFamily="18" charset="0"/>
              </a:rPr>
              <a:t>Mechanism of receptor-mediated </a:t>
            </a:r>
            <a:r>
              <a:rPr lang="en-US" sz="2800" b="1" i="1" dirty="0" err="1" smtClean="0">
                <a:solidFill>
                  <a:srgbClr val="FFC000"/>
                </a:solidFill>
                <a:latin typeface="Times New Roman" pitchFamily="18" charset="0"/>
                <a:cs typeface="Times New Roman" pitchFamily="18" charset="0"/>
              </a:rPr>
              <a:t>endocytosis</a:t>
            </a:r>
            <a:endParaRPr lang="en-US" sz="2800" b="1" i="1" dirty="0" smtClean="0">
              <a:solidFill>
                <a:srgbClr val="FFC000"/>
              </a:solidFill>
              <a:latin typeface="Times New Roman" pitchFamily="18" charset="0"/>
              <a:cs typeface="Times New Roman" pitchFamily="18" charset="0"/>
            </a:endParaRPr>
          </a:p>
          <a:p>
            <a:pPr marL="571500" indent="-571500">
              <a:buNone/>
            </a:pPr>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Receptor-mediated </a:t>
            </a:r>
            <a:r>
              <a:rPr lang="en-US" sz="2800" dirty="0" err="1" smtClean="0">
                <a:latin typeface="Times New Roman" pitchFamily="18" charset="0"/>
                <a:cs typeface="Times New Roman" pitchFamily="18" charset="0"/>
              </a:rPr>
              <a:t>endocytosis</a:t>
            </a:r>
            <a:r>
              <a:rPr lang="en-US" sz="2800" dirty="0" smtClean="0">
                <a:latin typeface="Times New Roman" pitchFamily="18" charset="0"/>
                <a:cs typeface="Times New Roman" pitchFamily="18" charset="0"/>
              </a:rPr>
              <a:t> is induced by </a:t>
            </a:r>
          </a:p>
          <a:p>
            <a:pPr marL="571500" indent="-571500">
              <a:buNone/>
            </a:pPr>
            <a:r>
              <a:rPr lang="en-US" sz="2800" dirty="0" smtClean="0">
                <a:latin typeface="Times New Roman" pitchFamily="18" charset="0"/>
                <a:cs typeface="Times New Roman" pitchFamily="18" charset="0"/>
              </a:rPr>
              <a:t>substances like </a:t>
            </a:r>
            <a:r>
              <a:rPr lang="en-US" sz="2800" dirty="0" err="1" smtClean="0">
                <a:latin typeface="Times New Roman" pitchFamily="18" charset="0"/>
                <a:cs typeface="Times New Roman" pitchFamily="18" charset="0"/>
              </a:rPr>
              <a:t>ligands</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ii. </a:t>
            </a:r>
            <a:r>
              <a:rPr lang="en-US" sz="2800" dirty="0" err="1" smtClean="0">
                <a:latin typeface="Times New Roman" pitchFamily="18" charset="0"/>
                <a:cs typeface="Times New Roman" pitchFamily="18" charset="0"/>
              </a:rPr>
              <a:t>Ligand</a:t>
            </a:r>
            <a:r>
              <a:rPr lang="en-US" sz="2800" dirty="0" smtClean="0">
                <a:latin typeface="Times New Roman" pitchFamily="18" charset="0"/>
                <a:cs typeface="Times New Roman" pitchFamily="18" charset="0"/>
              </a:rPr>
              <a:t> molecules approach the cell and bind to receptors in the coated pits and form </a:t>
            </a:r>
            <a:r>
              <a:rPr lang="en-US" sz="2800" dirty="0" err="1" smtClean="0">
                <a:latin typeface="Times New Roman" pitchFamily="18" charset="0"/>
                <a:cs typeface="Times New Roman" pitchFamily="18" charset="0"/>
              </a:rPr>
              <a:t>ligand</a:t>
            </a:r>
            <a:r>
              <a:rPr lang="en-US" sz="2800" dirty="0" smtClean="0">
                <a:latin typeface="Times New Roman" pitchFamily="18" charset="0"/>
                <a:cs typeface="Times New Roman" pitchFamily="18" charset="0"/>
              </a:rPr>
              <a:t>-receptor complex.</a:t>
            </a:r>
          </a:p>
          <a:p>
            <a:pPr>
              <a:buNone/>
            </a:pPr>
            <a:r>
              <a:rPr lang="en-US" sz="2800" dirty="0" smtClean="0">
                <a:latin typeface="Times New Roman" pitchFamily="18" charset="0"/>
                <a:cs typeface="Times New Roman" pitchFamily="18" charset="0"/>
              </a:rPr>
              <a:t>iii. </a:t>
            </a:r>
            <a:r>
              <a:rPr lang="en-US" sz="2800" dirty="0" err="1" smtClean="0">
                <a:latin typeface="Times New Roman" pitchFamily="18" charset="0"/>
                <a:cs typeface="Times New Roman" pitchFamily="18" charset="0"/>
              </a:rPr>
              <a:t>Ligand</a:t>
            </a:r>
            <a:r>
              <a:rPr lang="en-US" sz="2800" dirty="0" smtClean="0">
                <a:latin typeface="Times New Roman" pitchFamily="18" charset="0"/>
                <a:cs typeface="Times New Roman" pitchFamily="18" charset="0"/>
              </a:rPr>
              <a:t>-receptor complex gets aggregated in the coated pits. Then, the pit is detached from cell membrane and becomes the coated vesicle. This coated vesicle forms the </a:t>
            </a:r>
            <a:r>
              <a:rPr lang="en-US" sz="2800" dirty="0" err="1" smtClean="0">
                <a:latin typeface="Times New Roman" pitchFamily="18" charset="0"/>
                <a:cs typeface="Times New Roman" pitchFamily="18" charset="0"/>
              </a:rPr>
              <a:t>endosome</a:t>
            </a:r>
            <a:r>
              <a:rPr lang="en-US" sz="28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buNone/>
            </a:pPr>
            <a:r>
              <a:rPr lang="en-US" sz="2400" dirty="0" smtClean="0">
                <a:latin typeface="Times New Roman" pitchFamily="18" charset="0"/>
                <a:cs typeface="Times New Roman" pitchFamily="18" charset="0"/>
              </a:rPr>
              <a:t>iv</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Endosome</a:t>
            </a:r>
            <a:r>
              <a:rPr lang="en-US" sz="2800" dirty="0" smtClean="0">
                <a:latin typeface="Times New Roman" pitchFamily="18" charset="0"/>
                <a:cs typeface="Times New Roman" pitchFamily="18" charset="0"/>
              </a:rPr>
              <a:t> travels into the interior of the cell. Primary </a:t>
            </a:r>
            <a:r>
              <a:rPr lang="en-US" sz="2800" dirty="0" err="1" smtClean="0">
                <a:latin typeface="Times New Roman" pitchFamily="18" charset="0"/>
                <a:cs typeface="Times New Roman" pitchFamily="18" charset="0"/>
              </a:rPr>
              <a:t>lysosome</a:t>
            </a:r>
            <a:r>
              <a:rPr lang="en-US" sz="2800" dirty="0" smtClean="0">
                <a:latin typeface="Times New Roman" pitchFamily="18" charset="0"/>
                <a:cs typeface="Times New Roman" pitchFamily="18" charset="0"/>
              </a:rPr>
              <a:t> in the cytoplasm fuses with </a:t>
            </a:r>
            <a:r>
              <a:rPr lang="en-US" sz="2800" dirty="0" err="1" smtClean="0">
                <a:latin typeface="Times New Roman" pitchFamily="18" charset="0"/>
                <a:cs typeface="Times New Roman" pitchFamily="18" charset="0"/>
              </a:rPr>
              <a:t>endosome</a:t>
            </a:r>
            <a:r>
              <a:rPr lang="en-US" sz="2800" dirty="0" smtClean="0">
                <a:latin typeface="Times New Roman" pitchFamily="18" charset="0"/>
                <a:cs typeface="Times New Roman" pitchFamily="18" charset="0"/>
              </a:rPr>
              <a:t> and forms secondary </a:t>
            </a:r>
            <a:r>
              <a:rPr lang="en-US" sz="2800" dirty="0" err="1" smtClean="0">
                <a:latin typeface="Times New Roman" pitchFamily="18" charset="0"/>
                <a:cs typeface="Times New Roman" pitchFamily="18" charset="0"/>
              </a:rPr>
              <a:t>lysosom</a:t>
            </a:r>
            <a:r>
              <a:rPr lang="en-US" sz="2400" dirty="0" err="1" smtClean="0">
                <a:latin typeface="Times New Roman" pitchFamily="18" charset="0"/>
                <a:cs typeface="Times New Roman" pitchFamily="18" charset="0"/>
              </a:rPr>
              <a:t>e</a:t>
            </a:r>
            <a:r>
              <a:rPr lang="en-US" sz="24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v. Now, the hydrolytic enzymes present in secondary </a:t>
            </a:r>
            <a:r>
              <a:rPr lang="en-US" sz="2800" dirty="0" err="1" smtClean="0">
                <a:latin typeface="Times New Roman" pitchFamily="18" charset="0"/>
                <a:cs typeface="Times New Roman" pitchFamily="18" charset="0"/>
              </a:rPr>
              <a:t>lysosome</a:t>
            </a:r>
            <a:r>
              <a:rPr lang="en-US" sz="2800" dirty="0" smtClean="0">
                <a:latin typeface="Times New Roman" pitchFamily="18" charset="0"/>
                <a:cs typeface="Times New Roman" pitchFamily="18" charset="0"/>
              </a:rPr>
              <a:t> are activated resulting in release of </a:t>
            </a:r>
            <a:r>
              <a:rPr lang="en-US" sz="2800" dirty="0" err="1" smtClean="0">
                <a:latin typeface="Times New Roman" pitchFamily="18" charset="0"/>
                <a:cs typeface="Times New Roman" pitchFamily="18" charset="0"/>
              </a:rPr>
              <a:t>ligands</a:t>
            </a:r>
            <a:r>
              <a:rPr lang="en-US" sz="2800" dirty="0" smtClean="0">
                <a:latin typeface="Times New Roman" pitchFamily="18" charset="0"/>
                <a:cs typeface="Times New Roman" pitchFamily="18" charset="0"/>
              </a:rPr>
              <a:t> into the cytoplasm.</a:t>
            </a:r>
          </a:p>
          <a:p>
            <a:pPr>
              <a:buNone/>
            </a:pPr>
            <a:r>
              <a:rPr lang="en-US" sz="2800" dirty="0" smtClean="0">
                <a:latin typeface="Times New Roman" pitchFamily="18" charset="0"/>
                <a:cs typeface="Times New Roman" pitchFamily="18" charset="0"/>
              </a:rPr>
              <a:t>vi. Receptor may move to a new pit of the cell membrane.</a:t>
            </a:r>
          </a:p>
          <a:p>
            <a:pPr>
              <a:buNone/>
            </a:pPr>
            <a:endParaRPr lang="en-US" sz="2400"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a:bodyPr>
          <a:lstStyle/>
          <a:p>
            <a:pPr algn="ctr">
              <a:buNone/>
            </a:pPr>
            <a:r>
              <a:rPr lang="en-US" sz="2800" i="1" dirty="0" smtClean="0">
                <a:solidFill>
                  <a:srgbClr val="FFC000"/>
                </a:solidFill>
                <a:latin typeface="Times New Roman" pitchFamily="18" charset="0"/>
                <a:cs typeface="Times New Roman" pitchFamily="18" charset="0"/>
              </a:rPr>
              <a:t>Receptor-mediated </a:t>
            </a:r>
            <a:r>
              <a:rPr lang="en-US" sz="2800" i="1" dirty="0" err="1" smtClean="0">
                <a:solidFill>
                  <a:srgbClr val="FFC000"/>
                </a:solidFill>
                <a:latin typeface="Times New Roman" pitchFamily="18" charset="0"/>
                <a:cs typeface="Times New Roman" pitchFamily="18" charset="0"/>
              </a:rPr>
              <a:t>endocytosis</a:t>
            </a:r>
            <a:r>
              <a:rPr lang="en-US" sz="2800" i="1" dirty="0" smtClean="0">
                <a:solidFill>
                  <a:srgbClr val="FFC000"/>
                </a:solidFill>
                <a:latin typeface="Times New Roman" pitchFamily="18" charset="0"/>
                <a:cs typeface="Times New Roman" pitchFamily="18" charset="0"/>
              </a:rPr>
              <a:t> play an important role in the transport of several types of macromolecules into the cells.</a:t>
            </a:r>
          </a:p>
          <a:p>
            <a:pPr>
              <a:buNone/>
            </a:pP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Hormones: Growth hormone, thyroid stimulating hormone, luteinizing hormone, </a:t>
            </a:r>
            <a:r>
              <a:rPr lang="en-US" sz="2800" dirty="0" err="1" smtClean="0">
                <a:latin typeface="Times New Roman" pitchFamily="18" charset="0"/>
                <a:cs typeface="Times New Roman" pitchFamily="18" charset="0"/>
              </a:rPr>
              <a:t>prolactin</a:t>
            </a:r>
            <a:r>
              <a:rPr lang="en-US" sz="2800" dirty="0" smtClean="0">
                <a:latin typeface="Times New Roman" pitchFamily="18" charset="0"/>
                <a:cs typeface="Times New Roman" pitchFamily="18" charset="0"/>
              </a:rPr>
              <a:t>, insulin, glucagon, </a:t>
            </a:r>
            <a:r>
              <a:rPr lang="en-US" sz="2800" dirty="0" err="1" smtClean="0">
                <a:latin typeface="Times New Roman" pitchFamily="18" charset="0"/>
                <a:cs typeface="Times New Roman" pitchFamily="18" charset="0"/>
              </a:rPr>
              <a:t>calcitonin</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catecholamines</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ii. Lipids: Cholesterol and low-density lipoproteins(LDL).</a:t>
            </a:r>
          </a:p>
          <a:p>
            <a:pPr>
              <a:buNone/>
            </a:pPr>
            <a:r>
              <a:rPr lang="en-US" sz="2800" dirty="0" smtClean="0">
                <a:latin typeface="Times New Roman" pitchFamily="18" charset="0"/>
                <a:cs typeface="Times New Roman" pitchFamily="18" charset="0"/>
              </a:rPr>
              <a:t>iii. Growth factors (GF): Nerve GF, epidermal GF,   platelet-derived GF, interferon.</a:t>
            </a:r>
          </a:p>
          <a:p>
            <a:pPr>
              <a:buNone/>
            </a:pPr>
            <a:r>
              <a:rPr lang="en-US" sz="2800" dirty="0" smtClean="0">
                <a:latin typeface="Times New Roman" pitchFamily="18" charset="0"/>
                <a:cs typeface="Times New Roman" pitchFamily="18" charset="0"/>
              </a:rPr>
              <a:t>iv. Toxins and bacteria: Cholera toxin, diphtheria toxin, pseudomonas toxin, </a:t>
            </a:r>
            <a:r>
              <a:rPr lang="en-US" sz="2800" dirty="0" err="1" smtClean="0">
                <a:latin typeface="Times New Roman" pitchFamily="18" charset="0"/>
                <a:cs typeface="Times New Roman" pitchFamily="18" charset="0"/>
              </a:rPr>
              <a:t>recin</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concanavalin</a:t>
            </a:r>
            <a:r>
              <a:rPr lang="en-US" sz="2800" dirty="0" smtClean="0">
                <a:latin typeface="Times New Roman" pitchFamily="18" charset="0"/>
                <a:cs typeface="Times New Roman" pitchFamily="18" charset="0"/>
              </a:rPr>
              <a:t> A.</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None/>
            </a:pPr>
            <a:r>
              <a:rPr lang="en-US" dirty="0" smtClean="0">
                <a:latin typeface="Times New Roman" pitchFamily="18" charset="0"/>
                <a:cs typeface="Times New Roman" pitchFamily="18" charset="0"/>
              </a:rPr>
              <a:t>v. </a:t>
            </a:r>
            <a:r>
              <a:rPr lang="en-US" sz="2800" dirty="0" smtClean="0">
                <a:latin typeface="Times New Roman" pitchFamily="18" charset="0"/>
                <a:cs typeface="Times New Roman" pitchFamily="18" charset="0"/>
              </a:rPr>
              <a:t>Viruses: Rous sarcoma virus, </a:t>
            </a:r>
            <a:r>
              <a:rPr lang="en-US" sz="2800" dirty="0" err="1" smtClean="0">
                <a:latin typeface="Times New Roman" pitchFamily="18" charset="0"/>
                <a:cs typeface="Times New Roman" pitchFamily="18" charset="0"/>
              </a:rPr>
              <a:t>semliki</a:t>
            </a:r>
            <a:r>
              <a:rPr lang="en-US" sz="2800" dirty="0" smtClean="0">
                <a:latin typeface="Times New Roman" pitchFamily="18" charset="0"/>
                <a:cs typeface="Times New Roman" pitchFamily="18" charset="0"/>
              </a:rPr>
              <a:t> forest virus, vesicular </a:t>
            </a:r>
            <a:r>
              <a:rPr lang="en-US" sz="2800" dirty="0" err="1" smtClean="0">
                <a:latin typeface="Times New Roman" pitchFamily="18" charset="0"/>
                <a:cs typeface="Times New Roman" pitchFamily="18" charset="0"/>
              </a:rPr>
              <a:t>stomatitis</a:t>
            </a:r>
            <a:r>
              <a:rPr lang="en-US" sz="2800" dirty="0" smtClean="0">
                <a:latin typeface="Times New Roman" pitchFamily="18" charset="0"/>
                <a:cs typeface="Times New Roman" pitchFamily="18" charset="0"/>
              </a:rPr>
              <a:t> virus and adenovirus.</a:t>
            </a:r>
          </a:p>
          <a:p>
            <a:pPr>
              <a:buNone/>
            </a:pPr>
            <a:r>
              <a:rPr lang="en-US" sz="2800" dirty="0" smtClean="0">
                <a:latin typeface="Times New Roman" pitchFamily="18" charset="0"/>
                <a:cs typeface="Times New Roman" pitchFamily="18" charset="0"/>
              </a:rPr>
              <a:t>vi. Transport proteins: </a:t>
            </a:r>
            <a:r>
              <a:rPr lang="en-US" sz="2800" dirty="0" err="1" smtClean="0">
                <a:latin typeface="Times New Roman" pitchFamily="18" charset="0"/>
                <a:cs typeface="Times New Roman" pitchFamily="18" charset="0"/>
              </a:rPr>
              <a:t>Transferrin</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transcobalamine</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vii. Antibodies: </a:t>
            </a:r>
            <a:r>
              <a:rPr lang="en-US" sz="2800" dirty="0" err="1" smtClean="0">
                <a:latin typeface="Times New Roman" pitchFamily="18" charset="0"/>
                <a:cs typeface="Times New Roman" pitchFamily="18" charset="0"/>
              </a:rPr>
              <a:t>IgE</a:t>
            </a:r>
            <a:r>
              <a:rPr lang="en-US" sz="2800" dirty="0" smtClean="0">
                <a:latin typeface="Times New Roman" pitchFamily="18" charset="0"/>
                <a:cs typeface="Times New Roman" pitchFamily="18" charset="0"/>
              </a:rPr>
              <a:t>, polymeric </a:t>
            </a:r>
            <a:r>
              <a:rPr lang="en-US" sz="2800" dirty="0" err="1" smtClean="0">
                <a:latin typeface="Times New Roman" pitchFamily="18" charset="0"/>
                <a:cs typeface="Times New Roman" pitchFamily="18" charset="0"/>
              </a:rPr>
              <a:t>IgG</a:t>
            </a:r>
            <a:r>
              <a:rPr lang="en-US" sz="2800" dirty="0" smtClean="0">
                <a:latin typeface="Times New Roman" pitchFamily="18" charset="0"/>
                <a:cs typeface="Times New Roman" pitchFamily="18" charset="0"/>
              </a:rPr>
              <a:t> and maternal </a:t>
            </a:r>
            <a:r>
              <a:rPr lang="en-US" sz="2800" dirty="0" err="1" smtClean="0">
                <a:latin typeface="Times New Roman" pitchFamily="18" charset="0"/>
                <a:cs typeface="Times New Roman" pitchFamily="18" charset="0"/>
              </a:rPr>
              <a:t>IgG</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            Some of the receptor-coated pits in cell membrane are coated with another protein called </a:t>
            </a:r>
            <a:r>
              <a:rPr lang="en-US" sz="2800" b="1" dirty="0" err="1" smtClean="0">
                <a:latin typeface="Times New Roman" pitchFamily="18" charset="0"/>
                <a:cs typeface="Times New Roman" pitchFamily="18" charset="0"/>
              </a:rPr>
              <a:t>caveolin</a:t>
            </a:r>
            <a:r>
              <a:rPr lang="en-US" sz="2800" b="1" dirty="0" smtClean="0">
                <a:latin typeface="Times New Roman" pitchFamily="18" charset="0"/>
                <a:cs typeface="Times New Roman" pitchFamily="18" charset="0"/>
              </a:rPr>
              <a:t> instead </a:t>
            </a:r>
            <a:r>
              <a:rPr lang="en-US" sz="2800" dirty="0" smtClean="0">
                <a:latin typeface="Times New Roman" pitchFamily="18" charset="0"/>
                <a:cs typeface="Times New Roman" pitchFamily="18" charset="0"/>
              </a:rPr>
              <a:t>of </a:t>
            </a:r>
            <a:r>
              <a:rPr lang="en-US" sz="2800" dirty="0" err="1" smtClean="0">
                <a:latin typeface="Times New Roman" pitchFamily="18" charset="0"/>
                <a:cs typeface="Times New Roman" pitchFamily="18" charset="0"/>
              </a:rPr>
              <a:t>clathrin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Caveolin</a:t>
            </a:r>
            <a:r>
              <a:rPr lang="en-US" sz="2800" dirty="0" smtClean="0">
                <a:latin typeface="Times New Roman" pitchFamily="18" charset="0"/>
                <a:cs typeface="Times New Roman" pitchFamily="18" charset="0"/>
              </a:rPr>
              <a:t>-coated pits are concerned with the transport of vitamins into the cell.</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r>
              <a:rPr lang="en-US" sz="3200" dirty="0" smtClean="0">
                <a:latin typeface="Times New Roman" pitchFamily="18" charset="0"/>
                <a:cs typeface="Times New Roman" pitchFamily="18" charset="0"/>
              </a:rPr>
              <a:t>Diffusion is of two types</a:t>
            </a:r>
          </a:p>
          <a:p>
            <a:pPr>
              <a:buNone/>
            </a:pPr>
            <a:r>
              <a:rPr lang="en-US" sz="3200" dirty="0" smtClean="0">
                <a:latin typeface="Times New Roman" pitchFamily="18" charset="0"/>
                <a:cs typeface="Times New Roman" pitchFamily="18" charset="0"/>
              </a:rPr>
              <a:t>          1. Simple diffusion </a:t>
            </a:r>
          </a:p>
          <a:p>
            <a:pPr>
              <a:buNone/>
            </a:pPr>
            <a:r>
              <a:rPr lang="en-US" sz="3200" dirty="0" smtClean="0">
                <a:latin typeface="Times New Roman" pitchFamily="18" charset="0"/>
                <a:cs typeface="Times New Roman" pitchFamily="18" charset="0"/>
              </a:rPr>
              <a:t>          2. Facilitated diffusion.</a:t>
            </a:r>
          </a:p>
          <a:p>
            <a:endParaRPr lang="en-US" sz="3200" dirty="0" smtClean="0">
              <a:latin typeface="Times New Roman" pitchFamily="18" charset="0"/>
              <a:cs typeface="Times New Roman" pitchFamily="18" charset="0"/>
            </a:endParaRPr>
          </a:p>
          <a:p>
            <a:pPr algn="just"/>
            <a:r>
              <a:rPr lang="en-US" sz="3200" dirty="0" smtClean="0">
                <a:solidFill>
                  <a:srgbClr val="FF0000"/>
                </a:solidFill>
                <a:latin typeface="Times New Roman" pitchFamily="18" charset="0"/>
                <a:cs typeface="Times New Roman" pitchFamily="18" charset="0"/>
              </a:rPr>
              <a:t>Simple diffusion </a:t>
            </a:r>
            <a:r>
              <a:rPr lang="en-US" sz="3200" dirty="0" smtClean="0">
                <a:latin typeface="Times New Roman" pitchFamily="18" charset="0"/>
                <a:cs typeface="Times New Roman" pitchFamily="18" charset="0"/>
              </a:rPr>
              <a:t>of substances occurs either through lipid layer or protein layer of the cell membrane.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buNone/>
            </a:pPr>
            <a:r>
              <a:rPr lang="en-US" sz="2800" b="1" dirty="0" smtClean="0">
                <a:solidFill>
                  <a:srgbClr val="FF0000"/>
                </a:solidFill>
                <a:latin typeface="Times New Roman" pitchFamily="18" charset="0"/>
                <a:cs typeface="Times New Roman" pitchFamily="18" charset="0"/>
              </a:rPr>
              <a:t>EXOCYTOSIS</a:t>
            </a:r>
          </a:p>
          <a:p>
            <a:pPr>
              <a:buNone/>
            </a:pPr>
            <a:r>
              <a:rPr lang="en-US" sz="2800" dirty="0" smtClean="0">
                <a:latin typeface="Times New Roman" pitchFamily="18" charset="0"/>
                <a:cs typeface="Times New Roman" pitchFamily="18" charset="0"/>
              </a:rPr>
              <a:t>      Process by which the substances are expelled from</a:t>
            </a:r>
          </a:p>
          <a:p>
            <a:pPr>
              <a:buNone/>
            </a:pPr>
            <a:r>
              <a:rPr lang="en-US" sz="2800" dirty="0" smtClean="0">
                <a:latin typeface="Times New Roman" pitchFamily="18" charset="0"/>
                <a:cs typeface="Times New Roman" pitchFamily="18" charset="0"/>
              </a:rPr>
              <a:t>the cell. In this process, the substances are extruded </a:t>
            </a:r>
          </a:p>
          <a:p>
            <a:pPr>
              <a:buNone/>
            </a:pPr>
            <a:r>
              <a:rPr lang="en-US" sz="2800" dirty="0" smtClean="0">
                <a:latin typeface="Times New Roman" pitchFamily="18" charset="0"/>
                <a:cs typeface="Times New Roman" pitchFamily="18" charset="0"/>
              </a:rPr>
              <a:t>from cell without passing through the cell membrane. </a:t>
            </a:r>
          </a:p>
          <a:p>
            <a:pPr>
              <a:buNone/>
            </a:pPr>
            <a:r>
              <a:rPr lang="en-US" sz="2800" dirty="0" smtClean="0">
                <a:latin typeface="Times New Roman" pitchFamily="18" charset="0"/>
                <a:cs typeface="Times New Roman" pitchFamily="18" charset="0"/>
              </a:rPr>
              <a:t>This is the reverse of </a:t>
            </a:r>
            <a:r>
              <a:rPr lang="en-US" sz="2800" dirty="0" err="1" smtClean="0">
                <a:latin typeface="Times New Roman" pitchFamily="18" charset="0"/>
                <a:cs typeface="Times New Roman" pitchFamily="18" charset="0"/>
              </a:rPr>
              <a:t>endocytosis</a:t>
            </a:r>
            <a:r>
              <a:rPr lang="en-US" sz="2800" dirty="0" smtClean="0">
                <a:latin typeface="Times New Roman" pitchFamily="18" charset="0"/>
                <a:cs typeface="Times New Roman" pitchFamily="18" charset="0"/>
              </a:rPr>
              <a:t>.</a:t>
            </a:r>
          </a:p>
          <a:p>
            <a:pPr>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buNone/>
            </a:pPr>
            <a:r>
              <a:rPr lang="en-US" sz="2800" b="1" i="1" dirty="0" smtClean="0">
                <a:solidFill>
                  <a:srgbClr val="FFC000"/>
                </a:solidFill>
                <a:latin typeface="Times New Roman" pitchFamily="18" charset="0"/>
                <a:cs typeface="Times New Roman" pitchFamily="18" charset="0"/>
              </a:rPr>
              <a:t>Mechanism of </a:t>
            </a:r>
            <a:r>
              <a:rPr lang="en-US" sz="2800" b="1" i="1" dirty="0" err="1" smtClean="0">
                <a:solidFill>
                  <a:srgbClr val="FFC000"/>
                </a:solidFill>
                <a:latin typeface="Times New Roman" pitchFamily="18" charset="0"/>
                <a:cs typeface="Times New Roman" pitchFamily="18" charset="0"/>
              </a:rPr>
              <a:t>Exocytosis</a:t>
            </a:r>
            <a:endParaRPr lang="en-US" sz="2800" b="1" i="1" dirty="0" smtClean="0">
              <a:solidFill>
                <a:srgbClr val="FFC000"/>
              </a:solidFill>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Exocytosis</a:t>
            </a:r>
            <a:r>
              <a:rPr lang="en-US" sz="2800" dirty="0" smtClean="0">
                <a:latin typeface="Times New Roman" pitchFamily="18" charset="0"/>
                <a:cs typeface="Times New Roman" pitchFamily="18" charset="0"/>
              </a:rPr>
              <a:t> is involved in the release of </a:t>
            </a:r>
            <a:r>
              <a:rPr lang="en-US" sz="2800" dirty="0" err="1" smtClean="0">
                <a:latin typeface="Times New Roman" pitchFamily="18" charset="0"/>
                <a:cs typeface="Times New Roman" pitchFamily="18" charset="0"/>
              </a:rPr>
              <a:t>secretory</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substances from cells. </a:t>
            </a:r>
            <a:r>
              <a:rPr lang="en-US" sz="2800" dirty="0" err="1" smtClean="0">
                <a:latin typeface="Times New Roman" pitchFamily="18" charset="0"/>
                <a:cs typeface="Times New Roman" pitchFamily="18" charset="0"/>
              </a:rPr>
              <a:t>Secretory</a:t>
            </a:r>
            <a:r>
              <a:rPr lang="en-US" sz="2800" dirty="0" smtClean="0">
                <a:latin typeface="Times New Roman" pitchFamily="18" charset="0"/>
                <a:cs typeface="Times New Roman" pitchFamily="18" charset="0"/>
              </a:rPr>
              <a:t> substances of the</a:t>
            </a:r>
          </a:p>
          <a:p>
            <a:pPr>
              <a:buNone/>
            </a:pPr>
            <a:r>
              <a:rPr lang="en-US" sz="2800" dirty="0" smtClean="0">
                <a:latin typeface="Times New Roman" pitchFamily="18" charset="0"/>
                <a:cs typeface="Times New Roman" pitchFamily="18" charset="0"/>
              </a:rPr>
              <a:t>cell are stored in the form of </a:t>
            </a:r>
            <a:r>
              <a:rPr lang="en-US" sz="2800" dirty="0" err="1" smtClean="0">
                <a:latin typeface="Times New Roman" pitchFamily="18" charset="0"/>
                <a:cs typeface="Times New Roman" pitchFamily="18" charset="0"/>
              </a:rPr>
              <a:t>secretory</a:t>
            </a:r>
            <a:r>
              <a:rPr lang="en-US" sz="2800" dirty="0" smtClean="0">
                <a:latin typeface="Times New Roman" pitchFamily="18" charset="0"/>
                <a:cs typeface="Times New Roman" pitchFamily="18" charset="0"/>
              </a:rPr>
              <a:t> vesicles in the</a:t>
            </a:r>
          </a:p>
          <a:p>
            <a:pPr>
              <a:buNone/>
            </a:pPr>
            <a:r>
              <a:rPr lang="en-US" sz="2800" dirty="0" smtClean="0">
                <a:latin typeface="Times New Roman" pitchFamily="18" charset="0"/>
                <a:cs typeface="Times New Roman" pitchFamily="18" charset="0"/>
              </a:rPr>
              <a:t>cytoplasm. When required, the vesicles approach the</a:t>
            </a:r>
          </a:p>
          <a:p>
            <a:pPr>
              <a:buNone/>
            </a:pPr>
            <a:r>
              <a:rPr lang="en-US" sz="2800" dirty="0" smtClean="0">
                <a:latin typeface="Times New Roman" pitchFamily="18" charset="0"/>
                <a:cs typeface="Times New Roman" pitchFamily="18" charset="0"/>
              </a:rPr>
              <a:t>cell membrane and get fused with the cell membrane.</a:t>
            </a:r>
          </a:p>
          <a:p>
            <a:pPr>
              <a:buNone/>
            </a:pPr>
            <a:r>
              <a:rPr lang="en-US" sz="2800" dirty="0" smtClean="0">
                <a:latin typeface="Times New Roman" pitchFamily="18" charset="0"/>
                <a:cs typeface="Times New Roman" pitchFamily="18" charset="0"/>
              </a:rPr>
              <a:t>Later, the contents of the vesicles are released out of</a:t>
            </a:r>
          </a:p>
          <a:p>
            <a:pPr>
              <a:buNone/>
            </a:pPr>
            <a:r>
              <a:rPr lang="en-US" sz="2800" dirty="0" smtClean="0">
                <a:latin typeface="Times New Roman" pitchFamily="18" charset="0"/>
                <a:cs typeface="Times New Roman" pitchFamily="18" charset="0"/>
              </a:rPr>
              <a:t>the cell</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ctr"/>
            <a:r>
              <a:rPr lang="en-US" sz="5400" b="1" i="1" dirty="0" smtClean="0">
                <a:solidFill>
                  <a:srgbClr val="FFC000"/>
                </a:solidFill>
                <a:latin typeface="Times New Roman" pitchFamily="18" charset="0"/>
                <a:cs typeface="Times New Roman" pitchFamily="18" charset="0"/>
              </a:rPr>
              <a:t/>
            </a:r>
            <a:br>
              <a:rPr lang="en-US" sz="5400" b="1" i="1" dirty="0" smtClean="0">
                <a:solidFill>
                  <a:srgbClr val="FFC000"/>
                </a:solidFill>
                <a:latin typeface="Times New Roman" pitchFamily="18" charset="0"/>
                <a:cs typeface="Times New Roman" pitchFamily="18" charset="0"/>
              </a:rPr>
            </a:br>
            <a:r>
              <a:rPr lang="en-US" sz="5400" b="1" i="1" dirty="0" smtClean="0">
                <a:solidFill>
                  <a:srgbClr val="FFC000"/>
                </a:solidFill>
                <a:latin typeface="Times New Roman" pitchFamily="18" charset="0"/>
                <a:cs typeface="Times New Roman" pitchFamily="18" charset="0"/>
              </a:rPr>
              <a:t/>
            </a:r>
            <a:br>
              <a:rPr lang="en-US" sz="5400" b="1" i="1" dirty="0" smtClean="0">
                <a:solidFill>
                  <a:srgbClr val="FFC000"/>
                </a:solidFill>
                <a:latin typeface="Times New Roman" pitchFamily="18" charset="0"/>
                <a:cs typeface="Times New Roman" pitchFamily="18" charset="0"/>
              </a:rPr>
            </a:br>
            <a:r>
              <a:rPr lang="en-US" sz="5400" b="1" i="1" dirty="0" smtClean="0">
                <a:solidFill>
                  <a:srgbClr val="FFC000"/>
                </a:solidFill>
                <a:latin typeface="Times New Roman" pitchFamily="18" charset="0"/>
                <a:cs typeface="Times New Roman" pitchFamily="18" charset="0"/>
              </a:rPr>
              <a:t/>
            </a:r>
            <a:br>
              <a:rPr lang="en-US" sz="5400" b="1" i="1" dirty="0" smtClean="0">
                <a:solidFill>
                  <a:srgbClr val="FFC000"/>
                </a:solidFill>
                <a:latin typeface="Times New Roman" pitchFamily="18" charset="0"/>
                <a:cs typeface="Times New Roman" pitchFamily="18" charset="0"/>
              </a:rPr>
            </a:br>
            <a:r>
              <a:rPr lang="en-US" sz="5400" b="1" i="1" dirty="0" smtClean="0">
                <a:solidFill>
                  <a:srgbClr val="FFC000"/>
                </a:solidFill>
                <a:latin typeface="Times New Roman" pitchFamily="18" charset="0"/>
                <a:cs typeface="Times New Roman" pitchFamily="18" charset="0"/>
              </a:rPr>
              <a:t>Mechanism of </a:t>
            </a:r>
            <a:r>
              <a:rPr lang="en-US" sz="5400" b="1" i="1" dirty="0" err="1" smtClean="0">
                <a:solidFill>
                  <a:srgbClr val="FFC000"/>
                </a:solidFill>
                <a:latin typeface="Times New Roman" pitchFamily="18" charset="0"/>
                <a:cs typeface="Times New Roman" pitchFamily="18" charset="0"/>
              </a:rPr>
              <a:t>Exocytosis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2057400"/>
            <a:ext cx="7391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None/>
            </a:pPr>
            <a:r>
              <a:rPr lang="en-US" sz="2800" b="1" i="1" dirty="0" smtClean="0">
                <a:latin typeface="Times New Roman" pitchFamily="18" charset="0"/>
                <a:cs typeface="Times New Roman" pitchFamily="18" charset="0"/>
              </a:rPr>
              <a:t>Role of Calcium in </a:t>
            </a:r>
            <a:r>
              <a:rPr lang="en-US" sz="2800" b="1" i="1" dirty="0" err="1" smtClean="0">
                <a:latin typeface="Times New Roman" pitchFamily="18" charset="0"/>
                <a:cs typeface="Times New Roman" pitchFamily="18" charset="0"/>
              </a:rPr>
              <a:t>Exocytosis</a:t>
            </a:r>
            <a:endParaRPr lang="en-US" sz="2800" b="1" i="1"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Calcium ions play an important role during the</a:t>
            </a:r>
          </a:p>
          <a:p>
            <a:pPr>
              <a:buNone/>
            </a:pPr>
            <a:r>
              <a:rPr lang="en-US" sz="2800" dirty="0" smtClean="0">
                <a:latin typeface="Times New Roman" pitchFamily="18" charset="0"/>
                <a:cs typeface="Times New Roman" pitchFamily="18" charset="0"/>
              </a:rPr>
              <a:t>release of some </a:t>
            </a:r>
            <a:r>
              <a:rPr lang="en-US" sz="2800" dirty="0" err="1" smtClean="0">
                <a:latin typeface="Times New Roman" pitchFamily="18" charset="0"/>
                <a:cs typeface="Times New Roman" pitchFamily="18" charset="0"/>
              </a:rPr>
              <a:t>secretory</a:t>
            </a:r>
            <a:r>
              <a:rPr lang="en-US" sz="2800" dirty="0" smtClean="0">
                <a:latin typeface="Times New Roman" pitchFamily="18" charset="0"/>
                <a:cs typeface="Times New Roman" pitchFamily="18" charset="0"/>
              </a:rPr>
              <a:t> substances such as</a:t>
            </a:r>
          </a:p>
          <a:p>
            <a:pPr>
              <a:buNone/>
            </a:pPr>
            <a:r>
              <a:rPr lang="en-US" sz="2800" dirty="0" smtClean="0">
                <a:latin typeface="Times New Roman" pitchFamily="18" charset="0"/>
                <a:cs typeface="Times New Roman" pitchFamily="18" charset="0"/>
              </a:rPr>
              <a:t>neurotransmitters. The calcium ions enter the cell and</a:t>
            </a:r>
          </a:p>
          <a:p>
            <a:pPr>
              <a:buNone/>
            </a:pPr>
            <a:r>
              <a:rPr lang="en-US" sz="2800" dirty="0" smtClean="0">
                <a:latin typeface="Times New Roman" pitchFamily="18" charset="0"/>
                <a:cs typeface="Times New Roman" pitchFamily="18" charset="0"/>
              </a:rPr>
              <a:t>cause </a:t>
            </a:r>
            <a:r>
              <a:rPr lang="en-US" sz="2800" dirty="0" err="1" smtClean="0">
                <a:latin typeface="Times New Roman" pitchFamily="18" charset="0"/>
                <a:cs typeface="Times New Roman" pitchFamily="18" charset="0"/>
              </a:rPr>
              <a:t>exocytosis</a:t>
            </a:r>
            <a:r>
              <a:rPr lang="en-US" sz="2800" dirty="0" smtClean="0">
                <a:latin typeface="Times New Roman" pitchFamily="18" charset="0"/>
                <a:cs typeface="Times New Roman" pitchFamily="18" charset="0"/>
              </a:rPr>
              <a:t>. However, the exact mechanism of </a:t>
            </a:r>
          </a:p>
          <a:p>
            <a:pPr>
              <a:buNone/>
            </a:pPr>
            <a:r>
              <a:rPr lang="en-US" sz="2800" dirty="0" err="1" smtClean="0">
                <a:latin typeface="Times New Roman" pitchFamily="18" charset="0"/>
                <a:cs typeface="Times New Roman" pitchFamily="18" charset="0"/>
              </a:rPr>
              <a:t>exocytosis</a:t>
            </a:r>
            <a:r>
              <a:rPr lang="en-US" sz="2800" dirty="0" smtClean="0">
                <a:latin typeface="Times New Roman" pitchFamily="18" charset="0"/>
                <a:cs typeface="Times New Roman" pitchFamily="18" charset="0"/>
              </a:rPr>
              <a:t> is not clear.</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buNone/>
            </a:pPr>
            <a:r>
              <a:rPr lang="en-US" sz="2800" b="1" dirty="0" smtClean="0">
                <a:latin typeface="Times New Roman" pitchFamily="18" charset="0"/>
                <a:cs typeface="Times New Roman" pitchFamily="18" charset="0"/>
              </a:rPr>
              <a:t>TRANSCYTOSIS</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Transcytosis</a:t>
            </a:r>
            <a:r>
              <a:rPr lang="en-US" sz="2800" dirty="0" smtClean="0">
                <a:latin typeface="Times New Roman" pitchFamily="18" charset="0"/>
                <a:cs typeface="Times New Roman" pitchFamily="18" charset="0"/>
              </a:rPr>
              <a:t> is a transport mechanism in which</a:t>
            </a:r>
          </a:p>
          <a:p>
            <a:pPr>
              <a:buNone/>
            </a:pPr>
            <a:r>
              <a:rPr lang="en-US" sz="2800" dirty="0" smtClean="0">
                <a:latin typeface="Times New Roman" pitchFamily="18" charset="0"/>
                <a:cs typeface="Times New Roman" pitchFamily="18" charset="0"/>
              </a:rPr>
              <a:t>an extracellular macromolecule enters through one side</a:t>
            </a:r>
          </a:p>
          <a:p>
            <a:pPr>
              <a:buNone/>
            </a:pPr>
            <a:r>
              <a:rPr lang="en-US" sz="2800" dirty="0" smtClean="0">
                <a:latin typeface="Times New Roman" pitchFamily="18" charset="0"/>
                <a:cs typeface="Times New Roman" pitchFamily="18" charset="0"/>
              </a:rPr>
              <a:t>of a cell, migrates across cytoplasm of the cell and exits</a:t>
            </a:r>
          </a:p>
          <a:p>
            <a:pPr>
              <a:buNone/>
            </a:pPr>
            <a:r>
              <a:rPr lang="en-US" sz="2800" dirty="0" smtClean="0">
                <a:latin typeface="Times New Roman" pitchFamily="18" charset="0"/>
                <a:cs typeface="Times New Roman" pitchFamily="18" charset="0"/>
              </a:rPr>
              <a:t>through the other side.</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Transcytosis</a:t>
            </a:r>
            <a:r>
              <a:rPr lang="en-US" sz="2800" dirty="0" smtClean="0">
                <a:latin typeface="Times New Roman" pitchFamily="18" charset="0"/>
                <a:cs typeface="Times New Roman" pitchFamily="18" charset="0"/>
              </a:rPr>
              <a:t> plays an important role in selectively</a:t>
            </a:r>
          </a:p>
          <a:p>
            <a:pPr>
              <a:buNone/>
            </a:pPr>
            <a:r>
              <a:rPr lang="en-US" sz="2800" dirty="0" smtClean="0">
                <a:latin typeface="Times New Roman" pitchFamily="18" charset="0"/>
                <a:cs typeface="Times New Roman" pitchFamily="18" charset="0"/>
              </a:rPr>
              <a:t>transporting the substances between two environments</a:t>
            </a:r>
          </a:p>
          <a:p>
            <a:pPr>
              <a:buNone/>
            </a:pPr>
            <a:r>
              <a:rPr lang="en-US" sz="2800" dirty="0" smtClean="0">
                <a:latin typeface="Times New Roman" pitchFamily="18" charset="0"/>
                <a:cs typeface="Times New Roman" pitchFamily="18" charset="0"/>
              </a:rPr>
              <a:t>across the cells without any distinct change in the</a:t>
            </a:r>
          </a:p>
          <a:p>
            <a:pPr>
              <a:buNone/>
            </a:pPr>
            <a:r>
              <a:rPr lang="en-US" sz="2800" dirty="0" smtClean="0">
                <a:latin typeface="Times New Roman" pitchFamily="18" charset="0"/>
                <a:cs typeface="Times New Roman" pitchFamily="18" charset="0"/>
              </a:rPr>
              <a:t>composition of these environments.</a:t>
            </a:r>
          </a:p>
          <a:p>
            <a:pPr>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buNone/>
            </a:pPr>
            <a:r>
              <a:rPr lang="en-US" sz="2800" b="1" dirty="0" smtClean="0">
                <a:solidFill>
                  <a:srgbClr val="FF0000"/>
                </a:solidFill>
                <a:latin typeface="Times New Roman" pitchFamily="18" charset="0"/>
                <a:cs typeface="Times New Roman" pitchFamily="18" charset="0"/>
              </a:rPr>
              <a:t>APPLIED PHYSIOLOGY</a:t>
            </a:r>
          </a:p>
          <a:p>
            <a:pPr>
              <a:buNone/>
            </a:pPr>
            <a:r>
              <a:rPr lang="en-US" sz="2800" b="1" i="1" dirty="0" smtClean="0">
                <a:solidFill>
                  <a:srgbClr val="FFC000"/>
                </a:solidFill>
                <a:latin typeface="Times New Roman" pitchFamily="18" charset="0"/>
                <a:cs typeface="Times New Roman" pitchFamily="18" charset="0"/>
              </a:rPr>
              <a:t>Abnormalities of sodium-potassium pump</a:t>
            </a:r>
          </a:p>
          <a:p>
            <a:pPr>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Abnormalities in the number or function of Na+-K+ </a:t>
            </a:r>
          </a:p>
          <a:p>
            <a:pPr>
              <a:buNone/>
            </a:pPr>
            <a:r>
              <a:rPr lang="en-US" sz="2800" dirty="0" smtClean="0">
                <a:latin typeface="Times New Roman" pitchFamily="18" charset="0"/>
                <a:cs typeface="Times New Roman" pitchFamily="18" charset="0"/>
              </a:rPr>
              <a:t>pump leads</a:t>
            </a:r>
          </a:p>
          <a:p>
            <a:pPr>
              <a:buNone/>
            </a:pPr>
            <a:r>
              <a:rPr lang="en-US" sz="2800" dirty="0" smtClean="0">
                <a:latin typeface="Times New Roman" pitchFamily="18" charset="0"/>
                <a:cs typeface="Times New Roman" pitchFamily="18" charset="0"/>
              </a:rPr>
              <a:t>1. Reduction in either the number or concentration of Na+-K+ pump in myocardium is associated with cardiac failure</a:t>
            </a:r>
          </a:p>
          <a:p>
            <a:pPr>
              <a:buNone/>
            </a:pPr>
            <a:r>
              <a:rPr lang="en-US" sz="2800" dirty="0" smtClean="0">
                <a:latin typeface="Times New Roman" pitchFamily="18" charset="0"/>
                <a:cs typeface="Times New Roman" pitchFamily="18" charset="0"/>
              </a:rPr>
              <a:t>2. Excess </a:t>
            </a:r>
            <a:r>
              <a:rPr lang="en-US" sz="2800" dirty="0" err="1" smtClean="0">
                <a:latin typeface="Times New Roman" pitchFamily="18" charset="0"/>
                <a:cs typeface="Times New Roman" pitchFamily="18" charset="0"/>
              </a:rPr>
              <a:t>reabsorption</a:t>
            </a:r>
            <a:r>
              <a:rPr lang="en-US" sz="2800" dirty="0" smtClean="0">
                <a:latin typeface="Times New Roman" pitchFamily="18" charset="0"/>
                <a:cs typeface="Times New Roman" pitchFamily="18" charset="0"/>
              </a:rPr>
              <a:t> of sodium in renal tubules is associated with hypertension.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None/>
            </a:pPr>
            <a:r>
              <a:rPr lang="en-US" sz="2800" b="1" i="1" dirty="0" err="1" smtClean="0">
                <a:solidFill>
                  <a:srgbClr val="FFC000"/>
                </a:solidFill>
                <a:latin typeface="Times New Roman" pitchFamily="18" charset="0"/>
                <a:cs typeface="Times New Roman" pitchFamily="18" charset="0"/>
              </a:rPr>
              <a:t>Channelopathies</a:t>
            </a:r>
            <a:r>
              <a:rPr lang="en-US" sz="2800" b="1" i="1" dirty="0" smtClean="0">
                <a:solidFill>
                  <a:srgbClr val="FFC000"/>
                </a:solidFill>
                <a:latin typeface="Times New Roman" pitchFamily="18" charset="0"/>
                <a:cs typeface="Times New Roman" pitchFamily="18" charset="0"/>
              </a:rPr>
              <a:t> or Ion channel diseases</a:t>
            </a: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Channelopathies</a:t>
            </a:r>
            <a:r>
              <a:rPr lang="en-US" dirty="0" smtClean="0">
                <a:latin typeface="Times New Roman" pitchFamily="18" charset="0"/>
                <a:cs typeface="Times New Roman" pitchFamily="18" charset="0"/>
              </a:rPr>
              <a:t> or ion channel diseases are caused</a:t>
            </a:r>
          </a:p>
          <a:p>
            <a:pPr>
              <a:buNone/>
            </a:pPr>
            <a:r>
              <a:rPr lang="en-US" dirty="0" smtClean="0">
                <a:latin typeface="Times New Roman" pitchFamily="18" charset="0"/>
                <a:cs typeface="Times New Roman" pitchFamily="18" charset="0"/>
              </a:rPr>
              <a:t>by mutations in genes that encode the ion channels.</a:t>
            </a:r>
          </a:p>
          <a:p>
            <a:pPr>
              <a:buNone/>
            </a:pPr>
            <a:r>
              <a:rPr lang="en-US" b="1" i="1" dirty="0" smtClean="0">
                <a:solidFill>
                  <a:srgbClr val="0070C0"/>
                </a:solidFill>
                <a:latin typeface="Times New Roman" pitchFamily="18" charset="0"/>
                <a:cs typeface="Times New Roman" pitchFamily="18" charset="0"/>
              </a:rPr>
              <a:t>Sodium Channel Diseases</a:t>
            </a:r>
          </a:p>
          <a:p>
            <a:pPr>
              <a:buNone/>
            </a:pPr>
            <a:r>
              <a:rPr lang="en-US" dirty="0" smtClean="0">
                <a:latin typeface="Times New Roman" pitchFamily="18" charset="0"/>
                <a:cs typeface="Times New Roman" pitchFamily="18" charset="0"/>
              </a:rPr>
              <a:t>	   Dysfunction of sodium channels leads </a:t>
            </a:r>
          </a:p>
          <a:p>
            <a:pPr>
              <a:buNone/>
            </a:pPr>
            <a:r>
              <a:rPr lang="en-US" dirty="0" smtClean="0">
                <a:latin typeface="Times New Roman" pitchFamily="18" charset="0"/>
                <a:cs typeface="Times New Roman" pitchFamily="18" charset="0"/>
              </a:rPr>
              <a:t>1. Muscle spasm</a:t>
            </a:r>
          </a:p>
          <a:p>
            <a:pPr>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Liddle’s</a:t>
            </a:r>
            <a:r>
              <a:rPr lang="en-US" dirty="0" smtClean="0">
                <a:latin typeface="Times New Roman" pitchFamily="18" charset="0"/>
                <a:cs typeface="Times New Roman" pitchFamily="18" charset="0"/>
              </a:rPr>
              <a:t> syndrome (dysfunction of sodium channels</a:t>
            </a:r>
          </a:p>
          <a:p>
            <a:pPr>
              <a:buNone/>
            </a:pPr>
            <a:r>
              <a:rPr lang="en-US" dirty="0" smtClean="0">
                <a:latin typeface="Times New Roman" pitchFamily="18" charset="0"/>
                <a:cs typeface="Times New Roman" pitchFamily="18" charset="0"/>
              </a:rPr>
              <a:t>in kidney resulting in increased osmotic pressure in the</a:t>
            </a:r>
          </a:p>
          <a:p>
            <a:pPr>
              <a:buNone/>
            </a:pPr>
            <a:r>
              <a:rPr lang="en-US" dirty="0" smtClean="0">
                <a:latin typeface="Times New Roman" pitchFamily="18" charset="0"/>
                <a:cs typeface="Times New Roman" pitchFamily="18" charset="0"/>
              </a:rPr>
              <a:t>blood and hypertension).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None/>
            </a:pPr>
            <a:r>
              <a:rPr lang="en-US" b="1" i="1" dirty="0" smtClean="0">
                <a:solidFill>
                  <a:srgbClr val="0070C0"/>
                </a:solidFill>
                <a:latin typeface="Times New Roman" pitchFamily="18" charset="0"/>
                <a:cs typeface="Times New Roman" pitchFamily="18" charset="0"/>
              </a:rPr>
              <a:t>Potassium Channel Diseases</a:t>
            </a:r>
          </a:p>
          <a:p>
            <a:pPr>
              <a:buNone/>
            </a:pPr>
            <a:r>
              <a:rPr lang="en-US" dirty="0" smtClean="0">
                <a:latin typeface="Times New Roman" pitchFamily="18" charset="0"/>
                <a:cs typeface="Times New Roman" pitchFamily="18" charset="0"/>
              </a:rPr>
              <a:t>   1. Cardiac failure</a:t>
            </a:r>
          </a:p>
          <a:p>
            <a:pPr>
              <a:buNone/>
            </a:pPr>
            <a:r>
              <a:rPr lang="en-US" dirty="0" smtClean="0">
                <a:latin typeface="Times New Roman" pitchFamily="18" charset="0"/>
                <a:cs typeface="Times New Roman" pitchFamily="18" charset="0"/>
              </a:rPr>
              <a:t>   2. Inherited deafness </a:t>
            </a:r>
          </a:p>
          <a:p>
            <a:pPr>
              <a:buNone/>
            </a:pPr>
            <a:r>
              <a:rPr lang="en-US" dirty="0" smtClean="0">
                <a:latin typeface="Times New Roman" pitchFamily="18" charset="0"/>
                <a:cs typeface="Times New Roman" pitchFamily="18" charset="0"/>
              </a:rPr>
              <a:t>   3.Epileptic seizures in newborn.</a:t>
            </a:r>
          </a:p>
          <a:p>
            <a:pPr>
              <a:buNone/>
            </a:pPr>
            <a:r>
              <a:rPr lang="en-US" b="1" i="1" dirty="0" smtClean="0">
                <a:solidFill>
                  <a:srgbClr val="0070C0"/>
                </a:solidFill>
                <a:latin typeface="Times New Roman" pitchFamily="18" charset="0"/>
                <a:cs typeface="Times New Roman" pitchFamily="18" charset="0"/>
              </a:rPr>
              <a:t>Chloride Channel Diseases</a:t>
            </a:r>
          </a:p>
          <a:p>
            <a:pPr>
              <a:buNone/>
            </a:pPr>
            <a:r>
              <a:rPr lang="en-US" dirty="0" smtClean="0">
                <a:latin typeface="Times New Roman" pitchFamily="18" charset="0"/>
                <a:cs typeface="Times New Roman" pitchFamily="18" charset="0"/>
              </a:rPr>
              <a:t>1. Renal stones </a:t>
            </a:r>
          </a:p>
          <a:p>
            <a:pPr>
              <a:buNone/>
            </a:pPr>
            <a:r>
              <a:rPr lang="en-US" dirty="0" smtClean="0">
                <a:latin typeface="Times New Roman" pitchFamily="18" charset="0"/>
                <a:cs typeface="Times New Roman" pitchFamily="18" charset="0"/>
              </a:rPr>
              <a:t>2. Cystic fibrosis. </a:t>
            </a:r>
          </a:p>
          <a:p>
            <a:pPr>
              <a:buNone/>
            </a:pPr>
            <a:r>
              <a:rPr lang="en-US" dirty="0" smtClean="0">
                <a:latin typeface="Times New Roman" pitchFamily="18" charset="0"/>
                <a:cs typeface="Times New Roman" pitchFamily="18" charset="0"/>
              </a:rPr>
              <a:t>Cystic fibrosis is a generalized disorder affecting the</a:t>
            </a:r>
          </a:p>
          <a:p>
            <a:pPr>
              <a:buNone/>
            </a:pPr>
            <a:r>
              <a:rPr lang="en-US" dirty="0" smtClean="0">
                <a:latin typeface="Times New Roman" pitchFamily="18" charset="0"/>
                <a:cs typeface="Times New Roman" pitchFamily="18" charset="0"/>
              </a:rPr>
              <a:t>functions of many organs such as lungs (due to excessive</a:t>
            </a:r>
          </a:p>
          <a:p>
            <a:pPr>
              <a:buNone/>
            </a:pPr>
            <a:r>
              <a:rPr lang="en-US" dirty="0" smtClean="0">
                <a:latin typeface="Times New Roman" pitchFamily="18" charset="0"/>
                <a:cs typeface="Times New Roman" pitchFamily="18" charset="0"/>
              </a:rPr>
              <a:t>mucus), exocrine glands like pancreas, </a:t>
            </a:r>
            <a:r>
              <a:rPr lang="en-US" dirty="0" err="1" smtClean="0">
                <a:latin typeface="Times New Roman" pitchFamily="18" charset="0"/>
                <a:cs typeface="Times New Roman" pitchFamily="18" charset="0"/>
              </a:rPr>
              <a:t>biliary</a:t>
            </a:r>
            <a:r>
              <a:rPr lang="en-US" dirty="0" smtClean="0">
                <a:latin typeface="Times New Roman" pitchFamily="18" charset="0"/>
                <a:cs typeface="Times New Roman" pitchFamily="18" charset="0"/>
              </a:rPr>
              <a:t> system and</a:t>
            </a:r>
          </a:p>
          <a:p>
            <a:pPr>
              <a:buNone/>
            </a:pPr>
            <a:r>
              <a:rPr lang="en-US" dirty="0" smtClean="0">
                <a:latin typeface="Times New Roman" pitchFamily="18" charset="0"/>
                <a:cs typeface="Times New Roman" pitchFamily="18" charset="0"/>
              </a:rPr>
              <a:t>immune system.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a:buNone/>
            </a:pPr>
            <a:endParaRPr lang="en-US" sz="6000" dirty="0" smtClean="0">
              <a:latin typeface="Times New Roman" pitchFamily="18" charset="0"/>
              <a:cs typeface="Times New Roman" pitchFamily="18" charset="0"/>
            </a:endParaRPr>
          </a:p>
          <a:p>
            <a:pPr>
              <a:buNone/>
            </a:pPr>
            <a:r>
              <a:rPr lang="en-US" sz="6000" dirty="0" smtClean="0">
                <a:latin typeface="Algerian" pitchFamily="82" charset="0"/>
                <a:cs typeface="Times New Roman" pitchFamily="18" charset="0"/>
              </a:rPr>
              <a:t>        </a:t>
            </a:r>
            <a:r>
              <a:rPr lang="en-US" sz="6000" dirty="0" smtClean="0">
                <a:solidFill>
                  <a:srgbClr val="FFFF00"/>
                </a:solidFill>
                <a:latin typeface="Algerian" pitchFamily="82" charset="0"/>
                <a:cs typeface="Times New Roman" pitchFamily="18" charset="0"/>
              </a:rPr>
              <a:t>THANK YOU</a:t>
            </a:r>
            <a:endParaRPr lang="en-US" sz="6000" dirty="0">
              <a:solidFill>
                <a:srgbClr val="FFFF00"/>
              </a:solidFill>
              <a:latin typeface="Algerian" pitchFamily="82"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solidFill>
                  <a:srgbClr val="FF0000"/>
                </a:solidFill>
                <a:latin typeface="Times New Roman" pitchFamily="18" charset="0"/>
                <a:cs typeface="Times New Roman" pitchFamily="18" charset="0"/>
              </a:rPr>
              <a:t>Facilitated diffusion </a:t>
            </a:r>
            <a:r>
              <a:rPr lang="en-US" sz="2800" dirty="0" smtClean="0">
                <a:latin typeface="Times New Roman" pitchFamily="18" charset="0"/>
                <a:cs typeface="Times New Roman" pitchFamily="18" charset="0"/>
              </a:rPr>
              <a:t>occurs with the help of the carrier proteins of the cell membrane. </a:t>
            </a:r>
          </a:p>
          <a:p>
            <a:pPr>
              <a:buNone/>
            </a:pPr>
            <a:r>
              <a:rPr lang="en-US" sz="2800" dirty="0" smtClean="0">
                <a:latin typeface="Times New Roman" pitchFamily="18" charset="0"/>
                <a:cs typeface="Times New Roman" pitchFamily="18" charset="0"/>
              </a:rPr>
              <a:t>		1. Simple diffusion through lipid layer</a:t>
            </a:r>
          </a:p>
          <a:p>
            <a:pPr>
              <a:buNone/>
            </a:pPr>
            <a:r>
              <a:rPr lang="en-US" sz="2800" dirty="0" smtClean="0">
                <a:latin typeface="Times New Roman" pitchFamily="18" charset="0"/>
                <a:cs typeface="Times New Roman" pitchFamily="18" charset="0"/>
              </a:rPr>
              <a:t>		2. Simple diffusion through protein layer</a:t>
            </a:r>
          </a:p>
          <a:p>
            <a:pPr>
              <a:buNone/>
            </a:pPr>
            <a:r>
              <a:rPr lang="en-US" sz="2800" dirty="0" smtClean="0">
                <a:latin typeface="Times New Roman" pitchFamily="18" charset="0"/>
                <a:cs typeface="Times New Roman" pitchFamily="18" charset="0"/>
              </a:rPr>
              <a:t>		3. Facilitated or carrier-mediated diffusion</a:t>
            </a:r>
            <a:endParaRPr lang="en-US" sz="2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endParaRPr lang="en-US" sz="3200" dirty="0" smtClean="0">
              <a:solidFill>
                <a:srgbClr val="00B0F0"/>
              </a:solidFill>
              <a:latin typeface="Times New Roman" pitchFamily="18" charset="0"/>
              <a:cs typeface="Times New Roman" pitchFamily="18" charset="0"/>
            </a:endParaRPr>
          </a:p>
          <a:p>
            <a:pPr>
              <a:buNone/>
            </a:pPr>
            <a:r>
              <a:rPr lang="en-US" sz="3200" dirty="0" smtClean="0">
                <a:solidFill>
                  <a:srgbClr val="00B0F0"/>
                </a:solidFill>
                <a:latin typeface="Times New Roman" pitchFamily="18" charset="0"/>
                <a:cs typeface="Times New Roman" pitchFamily="18" charset="0"/>
              </a:rPr>
              <a:t>Simple diffusion through lipid layer</a:t>
            </a:r>
          </a:p>
          <a:p>
            <a:pPr algn="just">
              <a:buNone/>
            </a:pPr>
            <a:r>
              <a:rPr lang="en-US" sz="3200" dirty="0" smtClean="0">
                <a:latin typeface="Times New Roman" pitchFamily="18" charset="0"/>
                <a:cs typeface="Times New Roman" pitchFamily="18" charset="0"/>
              </a:rPr>
              <a:t>         Lipid layer of the cell membrane is permeable only to lipid-soluble substances like oxygen, carbon dioxide and alcohol. Directly proportional  to the solubility of substances.</a:t>
            </a:r>
          </a:p>
          <a:p>
            <a:pPr algn="just">
              <a:buNone/>
            </a:pPr>
            <a:r>
              <a:rPr lang="en-US" sz="3200" dirty="0" smtClean="0">
                <a:solidFill>
                  <a:srgbClr val="00B0F0"/>
                </a:solidFill>
                <a:latin typeface="Times New Roman" pitchFamily="18" charset="0"/>
                <a:cs typeface="Times New Roman" pitchFamily="18" charset="0"/>
              </a:rPr>
              <a:t>Simple diffusion through protein layer</a:t>
            </a:r>
          </a:p>
          <a:p>
            <a:pPr algn="just">
              <a:buNone/>
            </a:pPr>
            <a:r>
              <a:rPr lang="en-US" sz="3200" dirty="0" smtClean="0">
                <a:latin typeface="Times New Roman" pitchFamily="18" charset="0"/>
                <a:cs typeface="Times New Roman" pitchFamily="18" charset="0"/>
              </a:rPr>
              <a:t>		Protein layer of the cell membrane is permeable to water-soluble substances. Mainly, electrolytes diffuse through the protein layer.</a:t>
            </a:r>
            <a:endParaRPr lang="en-US" sz="32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rmAutofit/>
          </a:bodyPr>
          <a:lstStyle/>
          <a:p>
            <a:pPr>
              <a:buNone/>
            </a:pPr>
            <a:r>
              <a:rPr lang="en-US" sz="3200" dirty="0" smtClean="0">
                <a:solidFill>
                  <a:srgbClr val="C00000"/>
                </a:solidFill>
                <a:latin typeface="Times New Roman" pitchFamily="18" charset="0"/>
                <a:cs typeface="Times New Roman" pitchFamily="18" charset="0"/>
              </a:rPr>
              <a:t>Protein channels or ion channels</a:t>
            </a:r>
          </a:p>
          <a:p>
            <a:pPr algn="just">
              <a:buNone/>
            </a:pPr>
            <a:r>
              <a:rPr lang="en-US" dirty="0" smtClean="0">
                <a:latin typeface="Times New Roman" pitchFamily="18" charset="0"/>
                <a:cs typeface="Times New Roman" pitchFamily="18" charset="0"/>
              </a:rPr>
              <a:t>		Throughout the central lipid layer of the cell membrane, there are some </a:t>
            </a:r>
            <a:r>
              <a:rPr lang="en-US" b="1" dirty="0" smtClean="0">
                <a:latin typeface="Times New Roman" pitchFamily="18" charset="0"/>
                <a:cs typeface="Times New Roman" pitchFamily="18" charset="0"/>
              </a:rPr>
              <a:t>pores. </a:t>
            </a:r>
            <a:r>
              <a:rPr lang="en-US" dirty="0" smtClean="0">
                <a:latin typeface="Times New Roman" pitchFamily="18" charset="0"/>
                <a:cs typeface="Times New Roman" pitchFamily="18" charset="0"/>
              </a:rPr>
              <a:t>Integral protein molecules of</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protein layer </a:t>
            </a:r>
            <a:r>
              <a:rPr lang="en-US" dirty="0" err="1" smtClean="0">
                <a:latin typeface="Times New Roman" pitchFamily="18" charset="0"/>
                <a:cs typeface="Times New Roman" pitchFamily="18" charset="0"/>
              </a:rPr>
              <a:t>invaginate</a:t>
            </a:r>
            <a:r>
              <a:rPr lang="en-US" dirty="0" smtClean="0">
                <a:latin typeface="Times New Roman" pitchFamily="18" charset="0"/>
                <a:cs typeface="Times New Roman" pitchFamily="18" charset="0"/>
              </a:rPr>
              <a:t> into these pores from either surface of the cell membrane. Thus, the pores present in the central lipid layer are entirely lined up by the integral protein molecules. These pores are the hypothetical pores and form the channels for the diffusion of water, electrolytes and other substances, which cannot pass through the lipid layer. As the  channels are lined by protein molecules, these are called </a:t>
            </a:r>
            <a:r>
              <a:rPr lang="en-US" b="1" dirty="0" smtClean="0">
                <a:latin typeface="Times New Roman" pitchFamily="18" charset="0"/>
                <a:cs typeface="Times New Roman" pitchFamily="18" charset="0"/>
              </a:rPr>
              <a:t>protein channels </a:t>
            </a:r>
            <a:r>
              <a:rPr lang="en-US" dirty="0" smtClean="0">
                <a:latin typeface="Times New Roman" pitchFamily="18" charset="0"/>
                <a:cs typeface="Times New Roman" pitchFamily="18" charset="0"/>
              </a:rPr>
              <a:t>for water-soluble substances.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sz="3200" dirty="0" smtClean="0">
                <a:solidFill>
                  <a:srgbClr val="C00000"/>
                </a:solidFill>
                <a:latin typeface="Times New Roman" pitchFamily="18" charset="0"/>
                <a:cs typeface="Times New Roman" pitchFamily="18" charset="0"/>
              </a:rPr>
              <a:t>Types of protein channels.</a:t>
            </a:r>
          </a:p>
          <a:p>
            <a:pPr>
              <a:buNone/>
            </a:pPr>
            <a:r>
              <a:rPr lang="en-US" sz="3200" dirty="0" smtClean="0">
                <a:latin typeface="Times New Roman" pitchFamily="18" charset="0"/>
                <a:cs typeface="Times New Roman" pitchFamily="18" charset="0"/>
              </a:rPr>
              <a:t>		Each channel can permit only one type of ions to pass through it.</a:t>
            </a:r>
          </a:p>
          <a:p>
            <a:pPr>
              <a:buNone/>
            </a:pPr>
            <a:r>
              <a:rPr lang="en-US" sz="3200" dirty="0" smtClean="0">
                <a:solidFill>
                  <a:srgbClr val="C00000"/>
                </a:solidFill>
                <a:latin typeface="Times New Roman" pitchFamily="18" charset="0"/>
                <a:cs typeface="Times New Roman" pitchFamily="18" charset="0"/>
              </a:rPr>
              <a:t>Regulation of the channels</a:t>
            </a:r>
          </a:p>
          <a:p>
            <a:pPr>
              <a:buNone/>
            </a:pPr>
            <a:r>
              <a:rPr lang="en-US" sz="3200" dirty="0" err="1" smtClean="0">
                <a:latin typeface="Times New Roman" pitchFamily="18" charset="0"/>
                <a:cs typeface="Times New Roman" pitchFamily="18" charset="0"/>
              </a:rPr>
              <a:t>Ungated</a:t>
            </a:r>
            <a:r>
              <a:rPr lang="en-US" sz="3200" dirty="0" smtClean="0">
                <a:latin typeface="Times New Roman" pitchFamily="18" charset="0"/>
                <a:cs typeface="Times New Roman" pitchFamily="18" charset="0"/>
              </a:rPr>
              <a:t> Channels: Continuously opened channels.</a:t>
            </a:r>
          </a:p>
          <a:p>
            <a:pPr>
              <a:buNone/>
            </a:pPr>
            <a:r>
              <a:rPr lang="en-US" sz="3200" dirty="0" smtClean="0">
                <a:latin typeface="Times New Roman" pitchFamily="18" charset="0"/>
                <a:cs typeface="Times New Roman" pitchFamily="18" charset="0"/>
              </a:rPr>
              <a:t>Gated Channels: Closed channels, open only when required.</a:t>
            </a:r>
          </a:p>
          <a:p>
            <a:pPr>
              <a:buNone/>
            </a:pPr>
            <a:r>
              <a:rPr lang="en-US" sz="3200" dirty="0" smtClean="0">
                <a:latin typeface="Times New Roman" pitchFamily="18" charset="0"/>
                <a:cs typeface="Times New Roman" pitchFamily="18" charset="0"/>
              </a:rPr>
              <a:t>Voltage- gated channels, </a:t>
            </a:r>
            <a:r>
              <a:rPr lang="en-US" sz="3200" dirty="0" err="1" smtClean="0">
                <a:latin typeface="Times New Roman" pitchFamily="18" charset="0"/>
                <a:cs typeface="Times New Roman" pitchFamily="18" charset="0"/>
              </a:rPr>
              <a:t>Ligand</a:t>
            </a:r>
            <a:r>
              <a:rPr lang="en-US" sz="3200" dirty="0" smtClean="0">
                <a:latin typeface="Times New Roman" pitchFamily="18" charset="0"/>
                <a:cs typeface="Times New Roman" pitchFamily="18" charset="0"/>
              </a:rPr>
              <a:t>-gated channels and Mechanically gated channels.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1049</TotalTime>
  <Words>1466</Words>
  <Application>Microsoft Office PowerPoint</Application>
  <PresentationFormat>On-screen Show (4:3)</PresentationFormat>
  <Paragraphs>286</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CELL TRANSPORT</vt:lpstr>
      <vt:lpstr>CELL TRANSPORT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Process of Osmosis</vt:lpstr>
      <vt:lpstr>Slide 19</vt:lpstr>
      <vt:lpstr> ACTIVE TRANSPORT</vt:lpstr>
      <vt:lpstr>Slide 21</vt:lpstr>
      <vt:lpstr>SYMPORT or ANTIPORT</vt:lpstr>
      <vt:lpstr>Slide 23</vt:lpstr>
      <vt:lpstr>Slide 24</vt:lpstr>
      <vt:lpstr>Slide 25</vt:lpstr>
      <vt:lpstr>Slide 26</vt:lpstr>
      <vt:lpstr>Slide 27</vt:lpstr>
      <vt:lpstr>Sodium Potassium Pump</vt:lpstr>
      <vt:lpstr>Slide 29</vt:lpstr>
      <vt:lpstr>Slide 30</vt:lpstr>
      <vt:lpstr>Slide 31</vt:lpstr>
      <vt:lpstr>    SODIUM COTRANSPORT</vt:lpstr>
      <vt:lpstr>Slide 33</vt:lpstr>
      <vt:lpstr>Slide 34</vt:lpstr>
      <vt:lpstr>Slide 35</vt:lpstr>
      <vt:lpstr>Slide 36</vt:lpstr>
      <vt:lpstr>Slide 37</vt:lpstr>
      <vt:lpstr>Slide 38</vt:lpstr>
      <vt:lpstr>     Process of Pinocytosis</vt:lpstr>
      <vt:lpstr>Slide 40</vt:lpstr>
      <vt:lpstr>Slide 41</vt:lpstr>
      <vt:lpstr>  Process of Phagocytosis</vt:lpstr>
      <vt:lpstr>Slide 43</vt:lpstr>
      <vt:lpstr>Slide 44</vt:lpstr>
      <vt:lpstr>  Mechanism of receptor-mediated endocytosis</vt:lpstr>
      <vt:lpstr>Slide 46</vt:lpstr>
      <vt:lpstr>Slide 47</vt:lpstr>
      <vt:lpstr>Slide 48</vt:lpstr>
      <vt:lpstr>Slide 49</vt:lpstr>
      <vt:lpstr>Slide 50</vt:lpstr>
      <vt:lpstr>Slide 51</vt:lpstr>
      <vt:lpstr>   Mechanism of Exocytosis</vt:lpstr>
      <vt:lpstr>Slide 53</vt:lpstr>
      <vt:lpstr>Slide 54</vt:lpstr>
      <vt:lpstr>Slide 55</vt:lpstr>
      <vt:lpstr>Slide 56</vt:lpstr>
      <vt:lpstr>Slide 57</vt:lpstr>
      <vt:lpstr>Slide 58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TRANSPORT</dc:title>
  <dc:creator>user</dc:creator>
  <cp:lastModifiedBy>user</cp:lastModifiedBy>
  <cp:revision>29</cp:revision>
  <dcterms:created xsi:type="dcterms:W3CDTF">2006-08-16T00:00:00Z</dcterms:created>
  <dcterms:modified xsi:type="dcterms:W3CDTF">2021-11-02T04:14:50Z</dcterms:modified>
</cp:coreProperties>
</file>